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 id="2147483650" r:id="rId3"/>
    <p:sldMasterId id="2147483651" r:id="rId4"/>
  </p:sldMasterIdLst>
  <p:notesMasterIdLst>
    <p:notesMasterId r:id="rId20"/>
  </p:notesMasterIdLst>
  <p:sldIdLst>
    <p:sldId id="256" r:id="rId5"/>
    <p:sldId id="257" r:id="rId6"/>
    <p:sldId id="258" r:id="rId7"/>
    <p:sldId id="268" r:id="rId8"/>
    <p:sldId id="269" r:id="rId9"/>
    <p:sldId id="263" r:id="rId10"/>
    <p:sldId id="271" r:id="rId11"/>
    <p:sldId id="270" r:id="rId12"/>
    <p:sldId id="272" r:id="rId13"/>
    <p:sldId id="273" r:id="rId14"/>
    <p:sldId id="274" r:id="rId15"/>
    <p:sldId id="275" r:id="rId16"/>
    <p:sldId id="276" r:id="rId17"/>
    <p:sldId id="264" r:id="rId18"/>
    <p:sldId id="261" r:id="rId19"/>
  </p:sldIdLst>
  <p:sldSz cx="9144000" cy="5688013"/>
  <p:notesSz cx="6858000" cy="9144000"/>
  <p:defaultTextStyle>
    <a:defPPr>
      <a:defRPr lang="en-GB"/>
    </a:defPPr>
    <a:lvl1pPr algn="l" defTabSz="449263"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mn-ea"/>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mn-ea"/>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mn-ea"/>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mn-ea"/>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mn-ea"/>
        <a:cs typeface="+mn-cs"/>
      </a:defRPr>
    </a:lvl5pPr>
    <a:lvl6pPr marL="2286000" algn="l" defTabSz="914400" rtl="0" eaLnBrk="1" latinLnBrk="0" hangingPunct="1">
      <a:defRPr sz="2400" kern="1200">
        <a:solidFill>
          <a:schemeClr val="bg1"/>
        </a:solidFill>
        <a:latin typeface="Times New Roman" pitchFamily="18" charset="0"/>
        <a:ea typeface="+mn-ea"/>
        <a:cs typeface="+mn-cs"/>
      </a:defRPr>
    </a:lvl6pPr>
    <a:lvl7pPr marL="2743200" algn="l" defTabSz="914400" rtl="0" eaLnBrk="1" latinLnBrk="0" hangingPunct="1">
      <a:defRPr sz="2400" kern="1200">
        <a:solidFill>
          <a:schemeClr val="bg1"/>
        </a:solidFill>
        <a:latin typeface="Times New Roman" pitchFamily="18" charset="0"/>
        <a:ea typeface="+mn-ea"/>
        <a:cs typeface="+mn-cs"/>
      </a:defRPr>
    </a:lvl7pPr>
    <a:lvl8pPr marL="3200400" algn="l" defTabSz="914400" rtl="0" eaLnBrk="1" latinLnBrk="0" hangingPunct="1">
      <a:defRPr sz="2400" kern="1200">
        <a:solidFill>
          <a:schemeClr val="bg1"/>
        </a:solidFill>
        <a:latin typeface="Times New Roman" pitchFamily="18" charset="0"/>
        <a:ea typeface="+mn-ea"/>
        <a:cs typeface="+mn-cs"/>
      </a:defRPr>
    </a:lvl8pPr>
    <a:lvl9pPr marL="3657600" algn="l" defTabSz="914400" rtl="0" eaLnBrk="1" latinLnBrk="0" hangingPunct="1">
      <a:defRPr sz="2400" kern="1200">
        <a:solidFill>
          <a:schemeClr val="bg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984" y="-8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1" name="AutoShape 1"/>
          <p:cNvSpPr>
            <a:spLocks noChangeArrowheads="1"/>
          </p:cNvSpPr>
          <p:nvPr/>
        </p:nvSpPr>
        <p:spPr bwMode="auto">
          <a:xfrm>
            <a:off x="0" y="0"/>
            <a:ext cx="6858000" cy="9144000"/>
          </a:xfrm>
          <a:prstGeom prst="roundRect">
            <a:avLst>
              <a:gd name="adj" fmla="val 23"/>
            </a:avLst>
          </a:prstGeom>
          <a:solidFill>
            <a:srgbClr val="FFFFFF"/>
          </a:solidFill>
          <a:ln w="9360" cap="sq">
            <a:noFill/>
            <a:miter lim="800000"/>
            <a:headEnd/>
            <a:tailEnd/>
          </a:ln>
          <a:effectLst/>
        </p:spPr>
        <p:txBody>
          <a:bodyPr wrap="none" anchor="ctr"/>
          <a:lstStyle/>
          <a:p>
            <a:endParaRPr lang="el-GR"/>
          </a:p>
        </p:txBody>
      </p:sp>
      <p:sp>
        <p:nvSpPr>
          <p:cNvPr id="5122" name="AutoShape 2"/>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endParaRPr lang="el-GR"/>
          </a:p>
        </p:txBody>
      </p:sp>
      <p:sp>
        <p:nvSpPr>
          <p:cNvPr id="5123" name="Text Box 3"/>
          <p:cNvSpPr txBox="1">
            <a:spLocks noChangeArrowheads="1"/>
          </p:cNvSpPr>
          <p:nvPr/>
        </p:nvSpPr>
        <p:spPr bwMode="auto">
          <a:xfrm>
            <a:off x="0" y="0"/>
            <a:ext cx="2971800" cy="457200"/>
          </a:xfrm>
          <a:prstGeom prst="rect">
            <a:avLst/>
          </a:prstGeom>
          <a:noFill/>
          <a:ln w="9525">
            <a:noFill/>
            <a:round/>
            <a:headEnd/>
            <a:tailEnd/>
          </a:ln>
          <a:effectLst/>
        </p:spPr>
        <p:txBody>
          <a:bodyPr wrap="none" anchor="ctr"/>
          <a:lstStyle/>
          <a:p>
            <a:endParaRPr lang="el-GR"/>
          </a:p>
        </p:txBody>
      </p:sp>
      <p:sp>
        <p:nvSpPr>
          <p:cNvPr id="5124" name="Rectangle 4"/>
          <p:cNvSpPr>
            <a:spLocks noGrp="1" noChangeArrowheads="1"/>
          </p:cNvSpPr>
          <p:nvPr>
            <p:ph type="dt"/>
          </p:nvPr>
        </p:nvSpPr>
        <p:spPr bwMode="auto">
          <a:xfrm>
            <a:off x="3886200" y="0"/>
            <a:ext cx="2968625" cy="45402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defRPr>
            </a:lvl1pPr>
          </a:lstStyle>
          <a:p>
            <a:fld id="{9CDA230A-CD50-40CE-A06F-DEA98F00041C}" type="datetime1">
              <a:rPr lang="es-ES"/>
              <a:pPr/>
              <a:t>26/05/2015</a:t>
            </a:fld>
            <a:endParaRPr lang="es-ES"/>
          </a:p>
        </p:txBody>
      </p:sp>
      <p:sp>
        <p:nvSpPr>
          <p:cNvPr id="5125" name="Rectangle 5"/>
          <p:cNvSpPr>
            <a:spLocks noGrp="1" noRot="1" noChangeAspect="1" noChangeArrowheads="1"/>
          </p:cNvSpPr>
          <p:nvPr>
            <p:ph type="sldImg"/>
          </p:nvPr>
        </p:nvSpPr>
        <p:spPr bwMode="auto">
          <a:xfrm>
            <a:off x="673100" y="685800"/>
            <a:ext cx="5508625" cy="3425825"/>
          </a:xfrm>
          <a:prstGeom prst="rect">
            <a:avLst/>
          </a:prstGeom>
          <a:noFill/>
          <a:ln w="9360" cap="sq">
            <a:solidFill>
              <a:srgbClr val="000000"/>
            </a:solidFill>
            <a:miter lim="800000"/>
            <a:headEnd/>
            <a:tailEnd/>
          </a:ln>
          <a:effectLst/>
        </p:spPr>
      </p:sp>
      <p:sp>
        <p:nvSpPr>
          <p:cNvPr id="5126" name="Rectangle 6"/>
          <p:cNvSpPr>
            <a:spLocks noGrp="1" noChangeArrowheads="1"/>
          </p:cNvSpPr>
          <p:nvPr>
            <p:ph type="body"/>
          </p:nvPr>
        </p:nvSpPr>
        <p:spPr bwMode="auto">
          <a:xfrm>
            <a:off x="914400" y="4343400"/>
            <a:ext cx="5026025" cy="411162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endParaRPr lang="el-GR" smtClean="0"/>
          </a:p>
        </p:txBody>
      </p:sp>
      <p:sp>
        <p:nvSpPr>
          <p:cNvPr id="5127" name="Text Box 7"/>
          <p:cNvSpPr txBox="1">
            <a:spLocks noChangeArrowheads="1"/>
          </p:cNvSpPr>
          <p:nvPr/>
        </p:nvSpPr>
        <p:spPr bwMode="auto">
          <a:xfrm>
            <a:off x="0" y="8686800"/>
            <a:ext cx="2971800" cy="457200"/>
          </a:xfrm>
          <a:prstGeom prst="rect">
            <a:avLst/>
          </a:prstGeom>
          <a:noFill/>
          <a:ln w="9525">
            <a:noFill/>
            <a:round/>
            <a:headEnd/>
            <a:tailEnd/>
          </a:ln>
          <a:effectLst/>
        </p:spPr>
        <p:txBody>
          <a:bodyPr wrap="none" anchor="ctr"/>
          <a:lstStyle/>
          <a:p>
            <a:endParaRPr lang="el-GR"/>
          </a:p>
        </p:txBody>
      </p:sp>
      <p:sp>
        <p:nvSpPr>
          <p:cNvPr id="5128" name="Rectangle 8"/>
          <p:cNvSpPr>
            <a:spLocks noGrp="1" noChangeArrowheads="1"/>
          </p:cNvSpPr>
          <p:nvPr>
            <p:ph type="sldNum"/>
          </p:nvPr>
        </p:nvSpPr>
        <p:spPr bwMode="auto">
          <a:xfrm>
            <a:off x="3886200" y="8686800"/>
            <a:ext cx="2968625" cy="454025"/>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defRPr>
            </a:lvl1pPr>
          </a:lstStyle>
          <a:p>
            <a:fld id="{C4CA2882-2F69-4E91-9CAB-CB54BE9143D2}" type="slidenum">
              <a:rPr lang="es-ES"/>
              <a:pPr/>
              <a:t>‹Nr.›</a:t>
            </a:fld>
            <a:endParaRPr lang="es-ES"/>
          </a:p>
        </p:txBody>
      </p:sp>
    </p:spTree>
    <p:extLst>
      <p:ext uri="{BB962C8B-B14F-4D97-AF65-F5344CB8AC3E}">
        <p14:creationId xmlns:p14="http://schemas.microsoft.com/office/powerpoint/2010/main" val="2779139569"/>
      </p:ext>
    </p:extLst>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4"/>
          <p:cNvSpPr>
            <a:spLocks noGrp="1" noChangeArrowheads="1"/>
          </p:cNvSpPr>
          <p:nvPr>
            <p:ph type="dt"/>
          </p:nvPr>
        </p:nvSpPr>
        <p:spPr>
          <a:ln/>
        </p:spPr>
        <p:txBody>
          <a:bodyPr/>
          <a:lstStyle/>
          <a:p>
            <a:fld id="{9CDA230A-CD50-40CE-A06F-DEA98F00041C}" type="datetime1">
              <a:rPr lang="es-ES"/>
              <a:pPr/>
              <a:t>26/05/2015</a:t>
            </a:fld>
            <a:endParaRPr lang="es-ES"/>
          </a:p>
        </p:txBody>
      </p:sp>
      <p:sp>
        <p:nvSpPr>
          <p:cNvPr id="5" name="Rectangle 8"/>
          <p:cNvSpPr>
            <a:spLocks noGrp="1" noChangeArrowheads="1"/>
          </p:cNvSpPr>
          <p:nvPr>
            <p:ph type="sldNum"/>
          </p:nvPr>
        </p:nvSpPr>
        <p:spPr>
          <a:ln/>
        </p:spPr>
        <p:txBody>
          <a:bodyPr/>
          <a:lstStyle/>
          <a:p>
            <a:fld id="{A855B469-AEE8-4AD3-87CB-516B10BC365D}" type="slidenum">
              <a:rPr lang="es-ES"/>
              <a:pPr/>
              <a:t>1</a:t>
            </a:fld>
            <a:endParaRPr lang="es-ES"/>
          </a:p>
        </p:txBody>
      </p:sp>
      <p:sp>
        <p:nvSpPr>
          <p:cNvPr id="12289" name="Rectangle 1"/>
          <p:cNvSpPr txBox="1">
            <a:spLocks noGrp="1" noRot="1" noChangeAspect="1" noChangeArrowheads="1"/>
          </p:cNvSpPr>
          <p:nvPr>
            <p:ph type="sldImg"/>
          </p:nvPr>
        </p:nvSpPr>
        <p:spPr bwMode="auto">
          <a:xfrm>
            <a:off x="673100" y="685800"/>
            <a:ext cx="5511800" cy="3429000"/>
          </a:xfrm>
          <a:prstGeom prst="rect">
            <a:avLst/>
          </a:prstGeom>
          <a:solidFill>
            <a:srgbClr val="FFFFFF"/>
          </a:solidFill>
          <a:ln>
            <a:solidFill>
              <a:srgbClr val="000000"/>
            </a:solidFill>
            <a:miter lim="800000"/>
            <a:headEnd/>
            <a:tailEnd/>
          </a:ln>
        </p:spPr>
      </p:sp>
      <p:sp>
        <p:nvSpPr>
          <p:cNvPr id="12290" name="Text Box 2"/>
          <p:cNvSpPr txBox="1">
            <a:spLocks noChangeArrowheads="1"/>
          </p:cNvSpPr>
          <p:nvPr/>
        </p:nvSpPr>
        <p:spPr bwMode="auto">
          <a:xfrm>
            <a:off x="914400" y="4343400"/>
            <a:ext cx="5029200" cy="4114800"/>
          </a:xfrm>
          <a:prstGeom prst="rect">
            <a:avLst/>
          </a:prstGeom>
          <a:noFill/>
          <a:ln w="9525">
            <a:noFill/>
            <a:round/>
            <a:headEnd/>
            <a:tailEnd/>
          </a:ln>
          <a:effectLst/>
        </p:spPr>
        <p:txBody>
          <a:bodyPr wrap="none" anchor="ctr"/>
          <a:lstStyle/>
          <a:p>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4"/>
          <p:cNvSpPr>
            <a:spLocks noGrp="1" noChangeArrowheads="1"/>
          </p:cNvSpPr>
          <p:nvPr>
            <p:ph type="dt"/>
          </p:nvPr>
        </p:nvSpPr>
        <p:spPr>
          <a:ln/>
        </p:spPr>
        <p:txBody>
          <a:bodyPr/>
          <a:lstStyle/>
          <a:p>
            <a:fld id="{9CDA230A-CD50-40CE-A06F-DEA98F00041C}" type="datetime1">
              <a:rPr lang="es-ES"/>
              <a:pPr/>
              <a:t>26/05/2015</a:t>
            </a:fld>
            <a:endParaRPr lang="es-ES"/>
          </a:p>
        </p:txBody>
      </p:sp>
      <p:sp>
        <p:nvSpPr>
          <p:cNvPr id="7" name="Rectangle 8"/>
          <p:cNvSpPr>
            <a:spLocks noGrp="1" noChangeArrowheads="1"/>
          </p:cNvSpPr>
          <p:nvPr>
            <p:ph type="sldNum"/>
          </p:nvPr>
        </p:nvSpPr>
        <p:spPr>
          <a:ln/>
        </p:spPr>
        <p:txBody>
          <a:bodyPr/>
          <a:lstStyle/>
          <a:p>
            <a:fld id="{8194C657-9256-4576-BA41-E71C7E252E83}" type="slidenum">
              <a:rPr lang="es-ES"/>
              <a:pPr/>
              <a:t>2</a:t>
            </a:fld>
            <a:endParaRPr lang="es-ES"/>
          </a:p>
        </p:txBody>
      </p:sp>
      <p:sp>
        <p:nvSpPr>
          <p:cNvPr id="13313" name="Rectangle 1"/>
          <p:cNvSpPr txBox="1">
            <a:spLocks noGrp="1" noRot="1" noChangeAspect="1" noChangeArrowheads="1"/>
          </p:cNvSpPr>
          <p:nvPr>
            <p:ph type="sldImg"/>
          </p:nvPr>
        </p:nvSpPr>
        <p:spPr bwMode="auto">
          <a:xfrm>
            <a:off x="673100" y="685800"/>
            <a:ext cx="5511800" cy="3429000"/>
          </a:xfrm>
          <a:prstGeom prst="rect">
            <a:avLst/>
          </a:prstGeom>
          <a:solidFill>
            <a:srgbClr val="FFFFFF"/>
          </a:solidFill>
          <a:ln>
            <a:solidFill>
              <a:srgbClr val="000000"/>
            </a:solidFill>
            <a:miter lim="800000"/>
            <a:headEnd/>
            <a:tailEnd/>
          </a:ln>
        </p:spPr>
      </p:sp>
      <p:sp>
        <p:nvSpPr>
          <p:cNvPr id="13314" name="Text Box 2"/>
          <p:cNvSpPr txBox="1">
            <a:spLocks noChangeArrowheads="1"/>
          </p:cNvSpPr>
          <p:nvPr/>
        </p:nvSpPr>
        <p:spPr bwMode="auto">
          <a:xfrm>
            <a:off x="914400" y="4343400"/>
            <a:ext cx="5029200" cy="4114800"/>
          </a:xfrm>
          <a:prstGeom prst="rect">
            <a:avLst/>
          </a:prstGeom>
          <a:noFill/>
          <a:ln w="9525">
            <a:noFill/>
            <a:round/>
            <a:headEnd/>
            <a:tailEnd/>
          </a:ln>
          <a:effectLst/>
        </p:spPr>
        <p:txBody>
          <a:bodyPr wrap="none" anchor="ctr"/>
          <a:lstStyle/>
          <a:p>
            <a:endParaRPr lang="el-GR"/>
          </a:p>
        </p:txBody>
      </p:sp>
      <p:sp>
        <p:nvSpPr>
          <p:cNvPr id="13315" name="Text Box 3"/>
          <p:cNvSpPr txBox="1">
            <a:spLocks noChangeArrowheads="1"/>
          </p:cNvSpPr>
          <p:nvPr/>
        </p:nvSpPr>
        <p:spPr bwMode="auto">
          <a:xfrm>
            <a:off x="3886200" y="0"/>
            <a:ext cx="2971800" cy="457200"/>
          </a:xfrm>
          <a:prstGeom prst="rect">
            <a:avLst/>
          </a:prstGeom>
          <a:noFill/>
          <a:ln w="9525">
            <a:noFill/>
            <a:round/>
            <a:headEnd/>
            <a:tailEnd/>
          </a:ln>
          <a:effectLst/>
        </p:spPr>
        <p:txBody>
          <a:bodyPr lIns="90000" tIns="46800" rIns="90000" bIns="46800"/>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1545EF80-DD0F-45B4-9F19-0E5A74DED8FA}" type="datetime1">
              <a:rPr lang="es-ES" sz="1200">
                <a:solidFill>
                  <a:srgbClr val="3C3636"/>
                </a:solidFill>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26/05/2015</a:t>
            </a:fld>
            <a:endParaRPr lang="es-ES" sz="1200">
              <a:solidFill>
                <a:srgbClr val="3C3636"/>
              </a:solidFill>
            </a:endParaRPr>
          </a:p>
        </p:txBody>
      </p:sp>
      <p:sp>
        <p:nvSpPr>
          <p:cNvPr id="13316" name="Text Box 4"/>
          <p:cNvSpPr txBox="1">
            <a:spLocks noChangeArrowheads="1"/>
          </p:cNvSpPr>
          <p:nvPr/>
        </p:nvSpPr>
        <p:spPr bwMode="auto">
          <a:xfrm>
            <a:off x="3886200" y="8686800"/>
            <a:ext cx="2971800" cy="457200"/>
          </a:xfrm>
          <a:prstGeom prst="rect">
            <a:avLst/>
          </a:prstGeom>
          <a:noFill/>
          <a:ln w="9525">
            <a:noFill/>
            <a:round/>
            <a:headEnd/>
            <a:tailEnd/>
          </a:ln>
          <a:effectLst/>
        </p:spPr>
        <p:txBody>
          <a:bodyPr lIns="90000" tIns="46800" rIns="90000" bIns="46800" anchor="b"/>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40FF53A8-BEC8-448D-8EAA-A9D644BC68DA}" type="slidenum">
              <a:rPr lang="es-ES" sz="1200">
                <a:solidFill>
                  <a:srgbClr val="3C3636"/>
                </a:solidFill>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2</a:t>
            </a:fld>
            <a:endParaRPr lang="es-ES" sz="1200">
              <a:solidFill>
                <a:srgbClr val="3C3636"/>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4"/>
          <p:cNvSpPr>
            <a:spLocks noGrp="1" noChangeArrowheads="1"/>
          </p:cNvSpPr>
          <p:nvPr>
            <p:ph type="dt"/>
          </p:nvPr>
        </p:nvSpPr>
        <p:spPr>
          <a:ln/>
        </p:spPr>
        <p:txBody>
          <a:bodyPr/>
          <a:lstStyle/>
          <a:p>
            <a:fld id="{9CDA230A-CD50-40CE-A06F-DEA98F00041C}" type="datetime1">
              <a:rPr lang="es-ES"/>
              <a:pPr/>
              <a:t>26/05/2015</a:t>
            </a:fld>
            <a:endParaRPr lang="es-ES"/>
          </a:p>
        </p:txBody>
      </p:sp>
      <p:sp>
        <p:nvSpPr>
          <p:cNvPr id="7" name="Rectangle 8"/>
          <p:cNvSpPr>
            <a:spLocks noGrp="1" noChangeArrowheads="1"/>
          </p:cNvSpPr>
          <p:nvPr>
            <p:ph type="sldNum"/>
          </p:nvPr>
        </p:nvSpPr>
        <p:spPr>
          <a:ln/>
        </p:spPr>
        <p:txBody>
          <a:bodyPr/>
          <a:lstStyle/>
          <a:p>
            <a:fld id="{8599D2EF-8855-4169-AA5F-2BEF89681D29}" type="slidenum">
              <a:rPr lang="es-ES"/>
              <a:pPr/>
              <a:t>3</a:t>
            </a:fld>
            <a:endParaRPr lang="es-ES"/>
          </a:p>
        </p:txBody>
      </p:sp>
      <p:sp>
        <p:nvSpPr>
          <p:cNvPr id="14337" name="Rectangle 1"/>
          <p:cNvSpPr txBox="1">
            <a:spLocks noGrp="1" noRot="1" noChangeAspect="1" noChangeArrowheads="1"/>
          </p:cNvSpPr>
          <p:nvPr>
            <p:ph type="sldImg"/>
          </p:nvPr>
        </p:nvSpPr>
        <p:spPr bwMode="auto">
          <a:xfrm>
            <a:off x="673100" y="685800"/>
            <a:ext cx="5511800" cy="3429000"/>
          </a:xfrm>
          <a:prstGeom prst="rect">
            <a:avLst/>
          </a:prstGeom>
          <a:solidFill>
            <a:srgbClr val="FFFFFF"/>
          </a:solidFill>
          <a:ln>
            <a:solidFill>
              <a:srgbClr val="000000"/>
            </a:solidFill>
            <a:miter lim="800000"/>
            <a:headEnd/>
            <a:tailEnd/>
          </a:ln>
        </p:spPr>
      </p:sp>
      <p:sp>
        <p:nvSpPr>
          <p:cNvPr id="14338" name="Text Box 2"/>
          <p:cNvSpPr txBox="1">
            <a:spLocks noChangeArrowheads="1"/>
          </p:cNvSpPr>
          <p:nvPr/>
        </p:nvSpPr>
        <p:spPr bwMode="auto">
          <a:xfrm>
            <a:off x="914400" y="4343400"/>
            <a:ext cx="5029200" cy="4114800"/>
          </a:xfrm>
          <a:prstGeom prst="rect">
            <a:avLst/>
          </a:prstGeom>
          <a:noFill/>
          <a:ln w="9525">
            <a:noFill/>
            <a:round/>
            <a:headEnd/>
            <a:tailEnd/>
          </a:ln>
          <a:effectLst/>
        </p:spPr>
        <p:txBody>
          <a:bodyPr wrap="none" anchor="ctr"/>
          <a:lstStyle/>
          <a:p>
            <a:endParaRPr lang="el-GR"/>
          </a:p>
        </p:txBody>
      </p:sp>
      <p:sp>
        <p:nvSpPr>
          <p:cNvPr id="14339" name="Text Box 3"/>
          <p:cNvSpPr txBox="1">
            <a:spLocks noChangeArrowheads="1"/>
          </p:cNvSpPr>
          <p:nvPr/>
        </p:nvSpPr>
        <p:spPr bwMode="auto">
          <a:xfrm>
            <a:off x="3886200" y="0"/>
            <a:ext cx="2971800" cy="457200"/>
          </a:xfrm>
          <a:prstGeom prst="rect">
            <a:avLst/>
          </a:prstGeom>
          <a:noFill/>
          <a:ln w="9525">
            <a:noFill/>
            <a:round/>
            <a:headEnd/>
            <a:tailEnd/>
          </a:ln>
          <a:effectLst/>
        </p:spPr>
        <p:txBody>
          <a:bodyPr lIns="90000" tIns="46800" rIns="90000" bIns="46800"/>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B7CF5053-3206-44E3-A6AF-C566AFFC302E}" type="datetime1">
              <a:rPr lang="es-ES" sz="1200">
                <a:solidFill>
                  <a:srgbClr val="3C3636"/>
                </a:solidFill>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26/05/2015</a:t>
            </a:fld>
            <a:endParaRPr lang="es-ES" sz="1200">
              <a:solidFill>
                <a:srgbClr val="3C3636"/>
              </a:solidFill>
            </a:endParaRPr>
          </a:p>
        </p:txBody>
      </p:sp>
      <p:sp>
        <p:nvSpPr>
          <p:cNvPr id="14340" name="Text Box 4"/>
          <p:cNvSpPr txBox="1">
            <a:spLocks noChangeArrowheads="1"/>
          </p:cNvSpPr>
          <p:nvPr/>
        </p:nvSpPr>
        <p:spPr bwMode="auto">
          <a:xfrm>
            <a:off x="3886200" y="8686800"/>
            <a:ext cx="2971800" cy="457200"/>
          </a:xfrm>
          <a:prstGeom prst="rect">
            <a:avLst/>
          </a:prstGeom>
          <a:noFill/>
          <a:ln w="9525">
            <a:noFill/>
            <a:round/>
            <a:headEnd/>
            <a:tailEnd/>
          </a:ln>
          <a:effectLst/>
        </p:spPr>
        <p:txBody>
          <a:bodyPr lIns="90000" tIns="46800" rIns="90000" bIns="46800" anchor="b"/>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241D0706-4731-4F3B-94A9-477458E169C1}" type="slidenum">
              <a:rPr lang="es-ES" sz="1200">
                <a:solidFill>
                  <a:srgbClr val="3C3636"/>
                </a:solidFill>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3</a:t>
            </a:fld>
            <a:endParaRPr lang="es-ES" sz="1200">
              <a:solidFill>
                <a:srgbClr val="3C3636"/>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4"/>
          <p:cNvSpPr>
            <a:spLocks noGrp="1" noChangeArrowheads="1"/>
          </p:cNvSpPr>
          <p:nvPr>
            <p:ph type="dt"/>
          </p:nvPr>
        </p:nvSpPr>
        <p:spPr>
          <a:ln/>
        </p:spPr>
        <p:txBody>
          <a:bodyPr/>
          <a:lstStyle/>
          <a:p>
            <a:fld id="{9CDA230A-CD50-40CE-A06F-DEA98F00041C}" type="datetime1">
              <a:rPr lang="es-ES"/>
              <a:pPr/>
              <a:t>26/05/2015</a:t>
            </a:fld>
            <a:endParaRPr lang="es-ES"/>
          </a:p>
        </p:txBody>
      </p:sp>
      <p:sp>
        <p:nvSpPr>
          <p:cNvPr id="5" name="Rectangle 8"/>
          <p:cNvSpPr>
            <a:spLocks noGrp="1" noChangeArrowheads="1"/>
          </p:cNvSpPr>
          <p:nvPr>
            <p:ph type="sldNum"/>
          </p:nvPr>
        </p:nvSpPr>
        <p:spPr>
          <a:ln/>
        </p:spPr>
        <p:txBody>
          <a:bodyPr/>
          <a:lstStyle/>
          <a:p>
            <a:fld id="{136AF77B-8F33-4498-87A9-7920982D16CB}" type="slidenum">
              <a:rPr lang="es-ES"/>
              <a:pPr/>
              <a:t>15</a:t>
            </a:fld>
            <a:endParaRPr lang="es-ES"/>
          </a:p>
        </p:txBody>
      </p:sp>
      <p:sp>
        <p:nvSpPr>
          <p:cNvPr id="17409" name="Rectangle 1"/>
          <p:cNvSpPr txBox="1">
            <a:spLocks noGrp="1" noRot="1" noChangeAspect="1" noChangeArrowheads="1"/>
          </p:cNvSpPr>
          <p:nvPr>
            <p:ph type="sldImg"/>
          </p:nvPr>
        </p:nvSpPr>
        <p:spPr bwMode="auto">
          <a:xfrm>
            <a:off x="673100" y="685800"/>
            <a:ext cx="5511800" cy="3429000"/>
          </a:xfrm>
          <a:prstGeom prst="rect">
            <a:avLst/>
          </a:prstGeom>
          <a:solidFill>
            <a:srgbClr val="FFFFFF"/>
          </a:solidFill>
          <a:ln>
            <a:solidFill>
              <a:srgbClr val="000000"/>
            </a:solidFill>
            <a:miter lim="800000"/>
            <a:headEnd/>
            <a:tailEnd/>
          </a:ln>
        </p:spPr>
      </p:sp>
      <p:sp>
        <p:nvSpPr>
          <p:cNvPr id="17410" name="Text Box 2"/>
          <p:cNvSpPr txBox="1">
            <a:spLocks noChangeArrowheads="1"/>
          </p:cNvSpPr>
          <p:nvPr/>
        </p:nvSpPr>
        <p:spPr bwMode="auto">
          <a:xfrm>
            <a:off x="914400" y="4343400"/>
            <a:ext cx="5029200" cy="4114800"/>
          </a:xfrm>
          <a:prstGeom prst="rect">
            <a:avLst/>
          </a:prstGeom>
          <a:noFill/>
          <a:ln w="9525">
            <a:noFill/>
            <a:round/>
            <a:headEnd/>
            <a:tailEnd/>
          </a:ln>
          <a:effectLst/>
        </p:spPr>
        <p:txBody>
          <a:bodyPr wrap="none" anchor="ctr"/>
          <a:lstStyle/>
          <a:p>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1766888"/>
            <a:ext cx="7772400" cy="1219200"/>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222625"/>
            <a:ext cx="6400800" cy="14541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l-GR" smtClean="0"/>
              <a:t>Κάντε κλικ για να επεξεργαστείτε τον υπότιτλο του υποδείγματος</a:t>
            </a:r>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99263" y="0"/>
            <a:ext cx="2112962" cy="49498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0"/>
            <a:ext cx="6189663" cy="49498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Τίτλος και Πίνακ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27784"/>
            <a:ext cx="8229600" cy="948002"/>
          </a:xfrm>
        </p:spPr>
        <p:txBody>
          <a:bodyPr/>
          <a:lstStyle/>
          <a:p>
            <a:r>
              <a:rPr lang="el-GR" smtClean="0"/>
              <a:t>Kλικ για επεξεργασία του τίτλου</a:t>
            </a:r>
            <a:endParaRPr lang="el-GR"/>
          </a:p>
        </p:txBody>
      </p:sp>
      <p:sp>
        <p:nvSpPr>
          <p:cNvPr id="3" name="2 - Θέση πίνακα"/>
          <p:cNvSpPr>
            <a:spLocks noGrp="1"/>
          </p:cNvSpPr>
          <p:nvPr>
            <p:ph type="tbl" idx="1"/>
          </p:nvPr>
        </p:nvSpPr>
        <p:spPr>
          <a:xfrm>
            <a:off x="457200" y="1327203"/>
            <a:ext cx="8229600" cy="3753826"/>
          </a:xfrm>
        </p:spPr>
        <p:txBody>
          <a:bodyPr/>
          <a:lstStyle/>
          <a:p>
            <a:endParaRPr lang="el-GR"/>
          </a:p>
        </p:txBody>
      </p:sp>
      <p:sp>
        <p:nvSpPr>
          <p:cNvPr id="4" name="3 - Θέση ημερομηνίας"/>
          <p:cNvSpPr>
            <a:spLocks noGrp="1"/>
          </p:cNvSpPr>
          <p:nvPr>
            <p:ph type="dt" sz="half" idx="10"/>
          </p:nvPr>
        </p:nvSpPr>
        <p:spPr>
          <a:xfrm>
            <a:off x="457200" y="5179778"/>
            <a:ext cx="2133600" cy="395001"/>
          </a:xfrm>
          <a:prstGeom prst="rect">
            <a:avLst/>
          </a:prstGeom>
        </p:spPr>
        <p:txBody>
          <a:bodyPr/>
          <a:lstStyle>
            <a:lvl1pPr>
              <a:defRPr/>
            </a:lvl1pPr>
          </a:lstStyle>
          <a:p>
            <a:endParaRPr lang="el-GR"/>
          </a:p>
        </p:txBody>
      </p:sp>
      <p:sp>
        <p:nvSpPr>
          <p:cNvPr id="5" name="4 - Θέση υποσέλιδου"/>
          <p:cNvSpPr>
            <a:spLocks noGrp="1"/>
          </p:cNvSpPr>
          <p:nvPr>
            <p:ph type="ftr" sz="quarter" idx="11"/>
          </p:nvPr>
        </p:nvSpPr>
        <p:spPr>
          <a:xfrm>
            <a:off x="3124200" y="5179778"/>
            <a:ext cx="2895600" cy="395001"/>
          </a:xfrm>
          <a:prstGeom prst="rect">
            <a:avLst/>
          </a:prstGeom>
        </p:spPr>
        <p:txBody>
          <a:bodyPr/>
          <a:lstStyle>
            <a:lvl1pPr>
              <a:defRPr/>
            </a:lvl1pPr>
          </a:lstStyle>
          <a:p>
            <a:endParaRPr lang="el-GR"/>
          </a:p>
        </p:txBody>
      </p:sp>
      <p:sp>
        <p:nvSpPr>
          <p:cNvPr id="6" name="5 - Θέση αριθμού διαφάνειας"/>
          <p:cNvSpPr>
            <a:spLocks noGrp="1"/>
          </p:cNvSpPr>
          <p:nvPr>
            <p:ph type="sldNum" sz="quarter" idx="12"/>
          </p:nvPr>
        </p:nvSpPr>
        <p:spPr>
          <a:xfrm>
            <a:off x="6553200" y="5179778"/>
            <a:ext cx="2133600" cy="395001"/>
          </a:xfrm>
          <a:prstGeom prst="rect">
            <a:avLst/>
          </a:prstGeom>
        </p:spPr>
        <p:txBody>
          <a:bodyPr/>
          <a:lstStyle>
            <a:lvl1pPr>
              <a:defRPr/>
            </a:lvl1pPr>
          </a:lstStyle>
          <a:p>
            <a:fld id="{45CFDA98-42CA-4627-BC91-4CCCD6AF6112}" type="slidenum">
              <a:rPr lang="el-GR"/>
              <a:pPr/>
              <a:t>‹Nr.›</a:t>
            </a:fld>
            <a:endParaRPr lang="el-G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1766888"/>
            <a:ext cx="7772400" cy="1219200"/>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222625"/>
            <a:ext cx="6400800" cy="14541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l-GR" smtClean="0"/>
              <a:t>Κάντε κλικ για να επεξεργαστείτε τον υπότιτλο του υποδείγματος</a:t>
            </a:r>
            <a:endParaRPr lang="el-G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3654425"/>
            <a:ext cx="7772400" cy="1130300"/>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411413"/>
            <a:ext cx="7772400" cy="124301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447800"/>
            <a:ext cx="4151313" cy="3502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760913" y="1447800"/>
            <a:ext cx="4151312" cy="3502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27013"/>
            <a:ext cx="8229600" cy="949325"/>
          </a:xfrm>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273175"/>
            <a:ext cx="4040188" cy="53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1803400"/>
            <a:ext cx="4040188" cy="32781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273175"/>
            <a:ext cx="4041775" cy="53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1803400"/>
            <a:ext cx="4041775" cy="32781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27013"/>
            <a:ext cx="3008313" cy="963612"/>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27013"/>
            <a:ext cx="5111750" cy="48545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190625"/>
            <a:ext cx="3008313" cy="38909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3981450"/>
            <a:ext cx="5486400" cy="469900"/>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508000"/>
            <a:ext cx="5486400" cy="34131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4451350"/>
            <a:ext cx="5486400" cy="6683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99263" y="0"/>
            <a:ext cx="2112962" cy="49498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0"/>
            <a:ext cx="6189663" cy="49498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1766888"/>
            <a:ext cx="7772400" cy="1219200"/>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222625"/>
            <a:ext cx="6400800" cy="14541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l-GR" smtClean="0"/>
              <a:t>Κάντε κλικ για να επεξεργαστείτε τον υπότιτλο του υποδείγματος</a:t>
            </a:r>
            <a:endParaRPr lang="el-G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3654425"/>
            <a:ext cx="7772400" cy="1130300"/>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411413"/>
            <a:ext cx="7772400" cy="124301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447800"/>
            <a:ext cx="4151313" cy="3502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760913" y="1447800"/>
            <a:ext cx="4151312" cy="3502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27013"/>
            <a:ext cx="8229600" cy="949325"/>
          </a:xfrm>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273175"/>
            <a:ext cx="4040188" cy="53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1803400"/>
            <a:ext cx="4040188" cy="32781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273175"/>
            <a:ext cx="4041775" cy="53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1803400"/>
            <a:ext cx="4041775" cy="32781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3654425"/>
            <a:ext cx="7772400" cy="1130300"/>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411413"/>
            <a:ext cx="7772400" cy="124301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27013"/>
            <a:ext cx="3008313" cy="963612"/>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27013"/>
            <a:ext cx="5111750" cy="48545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190625"/>
            <a:ext cx="3008313" cy="38909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3981450"/>
            <a:ext cx="5486400" cy="469900"/>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508000"/>
            <a:ext cx="5486400" cy="34131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4451350"/>
            <a:ext cx="5486400" cy="6683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99263" y="0"/>
            <a:ext cx="2112962" cy="49498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0"/>
            <a:ext cx="6189663" cy="49498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1766888"/>
            <a:ext cx="7772400" cy="1219200"/>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222625"/>
            <a:ext cx="6400800" cy="14541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l-GR" smtClean="0"/>
              <a:t>Κάντε κλικ για να επεξεργαστείτε τον υπότιτλο του υποδείγματος</a:t>
            </a:r>
            <a:endParaRPr lang="el-G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3654425"/>
            <a:ext cx="7772400" cy="1130300"/>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411413"/>
            <a:ext cx="7772400" cy="124301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447800"/>
            <a:ext cx="4151313" cy="3502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760913" y="1447800"/>
            <a:ext cx="4151312" cy="3502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27013"/>
            <a:ext cx="8229600" cy="949325"/>
          </a:xfrm>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273175"/>
            <a:ext cx="4040188" cy="53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1803400"/>
            <a:ext cx="4040188" cy="32781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273175"/>
            <a:ext cx="4041775" cy="53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1803400"/>
            <a:ext cx="4041775" cy="32781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447800"/>
            <a:ext cx="4151313" cy="3502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760913" y="1447800"/>
            <a:ext cx="4151312" cy="3502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27013"/>
            <a:ext cx="3008313" cy="963612"/>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27013"/>
            <a:ext cx="5111750" cy="48545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190625"/>
            <a:ext cx="3008313" cy="38909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3981450"/>
            <a:ext cx="5486400" cy="469900"/>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508000"/>
            <a:ext cx="5486400" cy="34131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4451350"/>
            <a:ext cx="5486400" cy="6683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99263" y="0"/>
            <a:ext cx="2112962" cy="49498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0"/>
            <a:ext cx="6189663" cy="49498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27013"/>
            <a:ext cx="8229600" cy="949325"/>
          </a:xfrm>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273175"/>
            <a:ext cx="4040188" cy="53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1803400"/>
            <a:ext cx="4040188" cy="32781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273175"/>
            <a:ext cx="4041775" cy="53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1803400"/>
            <a:ext cx="4041775" cy="32781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27013"/>
            <a:ext cx="3008313" cy="963612"/>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27013"/>
            <a:ext cx="5111750" cy="48545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190625"/>
            <a:ext cx="3008313" cy="38909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3981450"/>
            <a:ext cx="5486400" cy="469900"/>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508000"/>
            <a:ext cx="5486400" cy="34131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4451350"/>
            <a:ext cx="5486400" cy="6683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2.jpe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image" Target="../media/image2.jpeg"/><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457200" y="0"/>
            <a:ext cx="8455025" cy="987425"/>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p>
            <a:pPr lvl="0"/>
            <a:r>
              <a:rPr lang="en-GB" smtClean="0"/>
              <a:t>Klicken Sie, um das Format des Titeltextes zu bearbeiten</a:t>
            </a:r>
          </a:p>
        </p:txBody>
      </p:sp>
      <p:sp>
        <p:nvSpPr>
          <p:cNvPr id="1026" name="Rectangle 2"/>
          <p:cNvSpPr>
            <a:spLocks noGrp="1" noChangeArrowheads="1"/>
          </p:cNvSpPr>
          <p:nvPr>
            <p:ph type="body" idx="1"/>
          </p:nvPr>
        </p:nvSpPr>
        <p:spPr bwMode="auto">
          <a:xfrm>
            <a:off x="457200" y="1447800"/>
            <a:ext cx="8455025" cy="350202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r>
              <a:rPr lang="en-GB" smtClean="0"/>
              <a:t>Klicken Sie, um die Formate des Gliederungstextes zu bearbeiten</a:t>
            </a:r>
          </a:p>
          <a:p>
            <a:pPr lvl="1"/>
            <a:r>
              <a:rPr lang="en-GB" smtClean="0"/>
              <a:t>Zweite Gliederungsebene</a:t>
            </a:r>
          </a:p>
          <a:p>
            <a:pPr lvl="2"/>
            <a:r>
              <a:rPr lang="en-GB" smtClean="0"/>
              <a:t>Dritte Gliederungsebene</a:t>
            </a:r>
          </a:p>
          <a:p>
            <a:pPr lvl="3"/>
            <a:r>
              <a:rPr lang="en-GB" smtClean="0"/>
              <a:t>Vierte Gliederungsebene</a:t>
            </a:r>
          </a:p>
          <a:p>
            <a:pPr lvl="4"/>
            <a:r>
              <a:rPr lang="en-GB" smtClean="0"/>
              <a:t>Fünfte Gliederungsebene</a:t>
            </a:r>
          </a:p>
          <a:p>
            <a:pPr lvl="4"/>
            <a:r>
              <a:rPr lang="en-GB" smtClean="0"/>
              <a:t>Sechste Gliederungsebene</a:t>
            </a:r>
          </a:p>
          <a:p>
            <a:pPr lvl="4"/>
            <a:r>
              <a:rPr lang="en-GB" smtClean="0"/>
              <a:t>Siebente Gliederungsebene</a:t>
            </a:r>
          </a:p>
        </p:txBody>
      </p:sp>
      <p:sp>
        <p:nvSpPr>
          <p:cNvPr id="1027" name="Text Box 3"/>
          <p:cNvSpPr txBox="1">
            <a:spLocks noChangeArrowheads="1"/>
          </p:cNvSpPr>
          <p:nvPr/>
        </p:nvSpPr>
        <p:spPr bwMode="auto">
          <a:xfrm>
            <a:off x="200025" y="5208588"/>
            <a:ext cx="2466975" cy="276225"/>
          </a:xfrm>
          <a:prstGeom prst="rect">
            <a:avLst/>
          </a:prstGeom>
          <a:noFill/>
          <a:ln w="9525">
            <a:noFill/>
            <a:round/>
            <a:headEnd/>
            <a:tailEnd/>
          </a:ln>
          <a:effectLst/>
        </p:spPr>
        <p:txBody>
          <a:bodyPr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3C3636"/>
                </a:solidFill>
                <a:latin typeface="Calibri" pitchFamily="34" charset="0"/>
              </a:rPr>
              <a:t>WWW.CHRODIS.EU</a:t>
            </a: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96" r:id="rId12"/>
  </p:sldLayoutIdLst>
  <p:txStyles>
    <p:titleStyle>
      <a:lvl1pPr algn="l" defTabSz="449263" rtl="0" eaLnBrk="0" fontAlgn="base" hangingPunct="0">
        <a:spcBef>
          <a:spcPct val="0"/>
        </a:spcBef>
        <a:spcAft>
          <a:spcPct val="0"/>
        </a:spcAft>
        <a:buClr>
          <a:srgbClr val="000000"/>
        </a:buClr>
        <a:buSzPct val="100000"/>
        <a:buFont typeface="Times New Roman" pitchFamily="18" charset="0"/>
        <a:defRPr sz="2800" b="1">
          <a:solidFill>
            <a:srgbClr val="FFFFFF"/>
          </a:solidFill>
          <a:latin typeface="+mj-lt"/>
          <a:ea typeface="+mj-ea"/>
          <a:cs typeface="+mj-cs"/>
        </a:defRPr>
      </a:lvl1pPr>
      <a:lvl2pPr marL="742950" indent="-285750" algn="l" defTabSz="449263" rtl="0" eaLnBrk="0" fontAlgn="base" hangingPunct="0">
        <a:spcBef>
          <a:spcPct val="0"/>
        </a:spcBef>
        <a:spcAft>
          <a:spcPct val="0"/>
        </a:spcAft>
        <a:buClr>
          <a:srgbClr val="000000"/>
        </a:buClr>
        <a:buSzPct val="100000"/>
        <a:buFont typeface="Times New Roman" pitchFamily="18" charset="0"/>
        <a:defRPr sz="2800" b="1">
          <a:solidFill>
            <a:srgbClr val="FFFFFF"/>
          </a:solidFill>
          <a:latin typeface="Arial" charset="0"/>
        </a:defRPr>
      </a:lvl2pPr>
      <a:lvl3pPr marL="1143000" indent="-228600" algn="l" defTabSz="449263" rtl="0" eaLnBrk="0" fontAlgn="base" hangingPunct="0">
        <a:spcBef>
          <a:spcPct val="0"/>
        </a:spcBef>
        <a:spcAft>
          <a:spcPct val="0"/>
        </a:spcAft>
        <a:buClr>
          <a:srgbClr val="000000"/>
        </a:buClr>
        <a:buSzPct val="100000"/>
        <a:buFont typeface="Times New Roman" pitchFamily="18" charset="0"/>
        <a:defRPr sz="2800" b="1">
          <a:solidFill>
            <a:srgbClr val="FFFFFF"/>
          </a:solidFill>
          <a:latin typeface="Arial" charset="0"/>
        </a:defRPr>
      </a:lvl3pPr>
      <a:lvl4pPr marL="1600200" indent="-228600" algn="l" defTabSz="449263" rtl="0" eaLnBrk="0" fontAlgn="base" hangingPunct="0">
        <a:spcBef>
          <a:spcPct val="0"/>
        </a:spcBef>
        <a:spcAft>
          <a:spcPct val="0"/>
        </a:spcAft>
        <a:buClr>
          <a:srgbClr val="000000"/>
        </a:buClr>
        <a:buSzPct val="100000"/>
        <a:buFont typeface="Times New Roman" pitchFamily="18" charset="0"/>
        <a:defRPr sz="2800" b="1">
          <a:solidFill>
            <a:srgbClr val="FFFFFF"/>
          </a:solidFill>
          <a:latin typeface="Arial" charset="0"/>
        </a:defRPr>
      </a:lvl4pPr>
      <a:lvl5pPr marL="2057400" indent="-228600" algn="l" defTabSz="449263" rtl="0" eaLnBrk="0" fontAlgn="base" hangingPunct="0">
        <a:spcBef>
          <a:spcPct val="0"/>
        </a:spcBef>
        <a:spcAft>
          <a:spcPct val="0"/>
        </a:spcAft>
        <a:buClr>
          <a:srgbClr val="000000"/>
        </a:buClr>
        <a:buSzPct val="100000"/>
        <a:buFont typeface="Times New Roman" pitchFamily="18" charset="0"/>
        <a:defRPr sz="2800" b="1">
          <a:solidFill>
            <a:srgbClr val="FFFFFF"/>
          </a:solidFill>
          <a:latin typeface="Arial" charset="0"/>
        </a:defRPr>
      </a:lvl5pPr>
      <a:lvl6pPr marL="2514600" indent="-228600" algn="l" defTabSz="449263" rtl="0" eaLnBrk="0" fontAlgn="base" hangingPunct="0">
        <a:spcBef>
          <a:spcPct val="0"/>
        </a:spcBef>
        <a:spcAft>
          <a:spcPct val="0"/>
        </a:spcAft>
        <a:buClr>
          <a:srgbClr val="000000"/>
        </a:buClr>
        <a:buSzPct val="100000"/>
        <a:buFont typeface="Times New Roman" pitchFamily="18" charset="0"/>
        <a:defRPr sz="2800" b="1">
          <a:solidFill>
            <a:srgbClr val="FFFFFF"/>
          </a:solidFill>
          <a:latin typeface="Arial" charset="0"/>
        </a:defRPr>
      </a:lvl6pPr>
      <a:lvl7pPr marL="2971800" indent="-228600" algn="l" defTabSz="449263" rtl="0" eaLnBrk="0" fontAlgn="base" hangingPunct="0">
        <a:spcBef>
          <a:spcPct val="0"/>
        </a:spcBef>
        <a:spcAft>
          <a:spcPct val="0"/>
        </a:spcAft>
        <a:buClr>
          <a:srgbClr val="000000"/>
        </a:buClr>
        <a:buSzPct val="100000"/>
        <a:buFont typeface="Times New Roman" pitchFamily="18" charset="0"/>
        <a:defRPr sz="2800" b="1">
          <a:solidFill>
            <a:srgbClr val="FFFFFF"/>
          </a:solidFill>
          <a:latin typeface="Arial" charset="0"/>
        </a:defRPr>
      </a:lvl7pPr>
      <a:lvl8pPr marL="3429000" indent="-228600" algn="l" defTabSz="449263" rtl="0" eaLnBrk="0" fontAlgn="base" hangingPunct="0">
        <a:spcBef>
          <a:spcPct val="0"/>
        </a:spcBef>
        <a:spcAft>
          <a:spcPct val="0"/>
        </a:spcAft>
        <a:buClr>
          <a:srgbClr val="000000"/>
        </a:buClr>
        <a:buSzPct val="100000"/>
        <a:buFont typeface="Times New Roman" pitchFamily="18" charset="0"/>
        <a:defRPr sz="2800" b="1">
          <a:solidFill>
            <a:srgbClr val="FFFFFF"/>
          </a:solidFill>
          <a:latin typeface="Arial" charset="0"/>
        </a:defRPr>
      </a:lvl8pPr>
      <a:lvl9pPr marL="3886200" indent="-228600" algn="l" defTabSz="449263" rtl="0" eaLnBrk="0" fontAlgn="base" hangingPunct="0">
        <a:spcBef>
          <a:spcPct val="0"/>
        </a:spcBef>
        <a:spcAft>
          <a:spcPct val="0"/>
        </a:spcAft>
        <a:buClr>
          <a:srgbClr val="000000"/>
        </a:buClr>
        <a:buSzPct val="100000"/>
        <a:buFont typeface="Times New Roman" pitchFamily="18" charset="0"/>
        <a:defRPr sz="2800" b="1">
          <a:solidFill>
            <a:srgbClr val="FFFFFF"/>
          </a:solidFill>
          <a:latin typeface="Arial" charset="0"/>
        </a:defRPr>
      </a:lvl9pPr>
    </p:titleStyle>
    <p:bodyStyle>
      <a:lvl1pPr marL="342900" indent="-342900" algn="l" defTabSz="449263" rtl="0" eaLnBrk="0" fontAlgn="base" hangingPunct="0">
        <a:spcBef>
          <a:spcPts val="500"/>
        </a:spcBef>
        <a:spcAft>
          <a:spcPts val="500"/>
        </a:spcAft>
        <a:buClr>
          <a:srgbClr val="000000"/>
        </a:buClr>
        <a:buSzPct val="100000"/>
        <a:buFont typeface="Times New Roman" pitchFamily="18" charset="0"/>
        <a:defRPr sz="2000">
          <a:solidFill>
            <a:srgbClr val="3C3636"/>
          </a:solidFill>
          <a:latin typeface="+mn-lt"/>
          <a:ea typeface="+mn-ea"/>
          <a:cs typeface="+mn-cs"/>
        </a:defRPr>
      </a:lvl1pPr>
      <a:lvl2pPr marL="742950" indent="-285750" algn="l" defTabSz="449263" rtl="0" eaLnBrk="0" fontAlgn="base" hangingPunct="0">
        <a:spcBef>
          <a:spcPts val="450"/>
        </a:spcBef>
        <a:spcAft>
          <a:spcPts val="450"/>
        </a:spcAft>
        <a:buClr>
          <a:srgbClr val="000000"/>
        </a:buClr>
        <a:buSzPct val="100000"/>
        <a:buFont typeface="Times New Roman" pitchFamily="18" charset="0"/>
        <a:defRPr>
          <a:solidFill>
            <a:srgbClr val="3C3636"/>
          </a:solidFill>
          <a:latin typeface="+mn-lt"/>
        </a:defRPr>
      </a:lvl2pPr>
      <a:lvl3pPr marL="1143000" indent="-228600" algn="l" defTabSz="449263" rtl="0" eaLnBrk="0" fontAlgn="base" hangingPunct="0">
        <a:spcBef>
          <a:spcPts val="400"/>
        </a:spcBef>
        <a:spcAft>
          <a:spcPts val="400"/>
        </a:spcAft>
        <a:buClr>
          <a:srgbClr val="000000"/>
        </a:buClr>
        <a:buSzPct val="100000"/>
        <a:buFont typeface="Times New Roman" pitchFamily="18" charset="0"/>
        <a:defRPr sz="1600">
          <a:solidFill>
            <a:srgbClr val="3C3636"/>
          </a:solidFill>
          <a:latin typeface="+mn-lt"/>
        </a:defRPr>
      </a:lvl3pPr>
      <a:lvl4pPr marL="1600200" indent="-228600" algn="l" defTabSz="449263" rtl="0" eaLnBrk="0" fontAlgn="base" hangingPunct="0">
        <a:spcBef>
          <a:spcPts val="350"/>
        </a:spcBef>
        <a:spcAft>
          <a:spcPts val="350"/>
        </a:spcAft>
        <a:buClr>
          <a:srgbClr val="000000"/>
        </a:buClr>
        <a:buSzPct val="100000"/>
        <a:buFont typeface="Times New Roman" pitchFamily="18" charset="0"/>
        <a:defRPr sz="1400">
          <a:solidFill>
            <a:srgbClr val="3C3636"/>
          </a:solidFill>
          <a:latin typeface="+mn-lt"/>
        </a:defRPr>
      </a:lvl4pPr>
      <a:lvl5pPr marL="2057400" indent="-228600" algn="l" defTabSz="449263" rtl="0" eaLnBrk="0" fontAlgn="base" hangingPunct="0">
        <a:spcBef>
          <a:spcPts val="350"/>
        </a:spcBef>
        <a:spcAft>
          <a:spcPts val="350"/>
        </a:spcAft>
        <a:buClr>
          <a:srgbClr val="000000"/>
        </a:buClr>
        <a:buSzPct val="100000"/>
        <a:buFont typeface="Times New Roman" pitchFamily="18" charset="0"/>
        <a:defRPr sz="1400">
          <a:solidFill>
            <a:srgbClr val="3C3636"/>
          </a:solidFill>
          <a:latin typeface="+mn-lt"/>
        </a:defRPr>
      </a:lvl5pPr>
      <a:lvl6pPr marL="2514600" indent="-228600" algn="l" defTabSz="449263" rtl="0" eaLnBrk="0" fontAlgn="base" hangingPunct="0">
        <a:spcBef>
          <a:spcPts val="350"/>
        </a:spcBef>
        <a:spcAft>
          <a:spcPts val="350"/>
        </a:spcAft>
        <a:buClr>
          <a:srgbClr val="000000"/>
        </a:buClr>
        <a:buSzPct val="100000"/>
        <a:buFont typeface="Times New Roman" pitchFamily="18" charset="0"/>
        <a:defRPr sz="1400">
          <a:solidFill>
            <a:srgbClr val="3C3636"/>
          </a:solidFill>
          <a:latin typeface="+mn-lt"/>
        </a:defRPr>
      </a:lvl6pPr>
      <a:lvl7pPr marL="2971800" indent="-228600" algn="l" defTabSz="449263" rtl="0" eaLnBrk="0" fontAlgn="base" hangingPunct="0">
        <a:spcBef>
          <a:spcPts val="350"/>
        </a:spcBef>
        <a:spcAft>
          <a:spcPts val="350"/>
        </a:spcAft>
        <a:buClr>
          <a:srgbClr val="000000"/>
        </a:buClr>
        <a:buSzPct val="100000"/>
        <a:buFont typeface="Times New Roman" pitchFamily="18" charset="0"/>
        <a:defRPr sz="1400">
          <a:solidFill>
            <a:srgbClr val="3C3636"/>
          </a:solidFill>
          <a:latin typeface="+mn-lt"/>
        </a:defRPr>
      </a:lvl7pPr>
      <a:lvl8pPr marL="3429000" indent="-228600" algn="l" defTabSz="449263" rtl="0" eaLnBrk="0" fontAlgn="base" hangingPunct="0">
        <a:spcBef>
          <a:spcPts val="350"/>
        </a:spcBef>
        <a:spcAft>
          <a:spcPts val="350"/>
        </a:spcAft>
        <a:buClr>
          <a:srgbClr val="000000"/>
        </a:buClr>
        <a:buSzPct val="100000"/>
        <a:buFont typeface="Times New Roman" pitchFamily="18" charset="0"/>
        <a:defRPr sz="1400">
          <a:solidFill>
            <a:srgbClr val="3C3636"/>
          </a:solidFill>
          <a:latin typeface="+mn-lt"/>
        </a:defRPr>
      </a:lvl8pPr>
      <a:lvl9pPr marL="3886200" indent="-228600" algn="l" defTabSz="449263" rtl="0" eaLnBrk="0" fontAlgn="base" hangingPunct="0">
        <a:spcBef>
          <a:spcPts val="350"/>
        </a:spcBef>
        <a:spcAft>
          <a:spcPts val="350"/>
        </a:spcAft>
        <a:buClr>
          <a:srgbClr val="000000"/>
        </a:buClr>
        <a:buSzPct val="100000"/>
        <a:buFont typeface="Times New Roman" pitchFamily="18" charset="0"/>
        <a:defRPr sz="1400">
          <a:solidFill>
            <a:srgbClr val="3C3636"/>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2049" name="Rectangle 1"/>
          <p:cNvSpPr>
            <a:spLocks noGrp="1" noChangeArrowheads="1"/>
          </p:cNvSpPr>
          <p:nvPr>
            <p:ph type="title"/>
          </p:nvPr>
        </p:nvSpPr>
        <p:spPr bwMode="auto">
          <a:xfrm>
            <a:off x="457200" y="0"/>
            <a:ext cx="8455025" cy="987425"/>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p>
            <a:pPr lvl="0"/>
            <a:r>
              <a:rPr lang="en-GB" smtClean="0"/>
              <a:t>Klicken Sie, um das Format des Titeltextes zu bearbeiten</a:t>
            </a:r>
          </a:p>
        </p:txBody>
      </p:sp>
      <p:sp>
        <p:nvSpPr>
          <p:cNvPr id="2050" name="Rectangle 2"/>
          <p:cNvSpPr>
            <a:spLocks noGrp="1" noChangeArrowheads="1"/>
          </p:cNvSpPr>
          <p:nvPr>
            <p:ph type="body" idx="1"/>
          </p:nvPr>
        </p:nvSpPr>
        <p:spPr bwMode="auto">
          <a:xfrm>
            <a:off x="457200" y="1447800"/>
            <a:ext cx="8455025" cy="350202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r>
              <a:rPr lang="en-GB" smtClean="0"/>
              <a:t>Klicken Sie, um die Formate des Gliederungstextes zu bearbeiten</a:t>
            </a:r>
          </a:p>
          <a:p>
            <a:pPr lvl="1"/>
            <a:r>
              <a:rPr lang="en-GB" smtClean="0"/>
              <a:t>Zweite Gliederungsebene</a:t>
            </a:r>
          </a:p>
          <a:p>
            <a:pPr lvl="2"/>
            <a:r>
              <a:rPr lang="en-GB" smtClean="0"/>
              <a:t>Dritte Gliederungsebene</a:t>
            </a:r>
          </a:p>
          <a:p>
            <a:pPr lvl="3"/>
            <a:r>
              <a:rPr lang="en-GB" smtClean="0"/>
              <a:t>Vierte Gliederungsebene</a:t>
            </a:r>
          </a:p>
          <a:p>
            <a:pPr lvl="4"/>
            <a:r>
              <a:rPr lang="en-GB" smtClean="0"/>
              <a:t>Fünfte Gliederungsebene</a:t>
            </a:r>
          </a:p>
          <a:p>
            <a:pPr lvl="4"/>
            <a:r>
              <a:rPr lang="en-GB" smtClean="0"/>
              <a:t>Sechste Gliederungsebene</a:t>
            </a:r>
          </a:p>
          <a:p>
            <a:pPr lvl="4"/>
            <a:r>
              <a:rPr lang="en-GB" smtClean="0"/>
              <a:t>Siebente Gliederungsebene</a:t>
            </a:r>
          </a:p>
        </p:txBody>
      </p:sp>
      <p:sp>
        <p:nvSpPr>
          <p:cNvPr id="2051" name="Text Box 3"/>
          <p:cNvSpPr txBox="1">
            <a:spLocks noChangeArrowheads="1"/>
          </p:cNvSpPr>
          <p:nvPr/>
        </p:nvSpPr>
        <p:spPr bwMode="auto">
          <a:xfrm>
            <a:off x="200025" y="5208588"/>
            <a:ext cx="2466975" cy="276225"/>
          </a:xfrm>
          <a:prstGeom prst="rect">
            <a:avLst/>
          </a:prstGeom>
          <a:noFill/>
          <a:ln w="9525">
            <a:noFill/>
            <a:round/>
            <a:headEnd/>
            <a:tailEnd/>
          </a:ln>
          <a:effectLst/>
        </p:spPr>
        <p:txBody>
          <a:bodyPr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3C3636"/>
                </a:solidFill>
                <a:latin typeface="Calibri" pitchFamily="34" charset="0"/>
              </a:rPr>
              <a:t>WWW.CHRODIS.EU</a:t>
            </a: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defTabSz="449263" rtl="0" eaLnBrk="0" fontAlgn="base" hangingPunct="0">
        <a:spcBef>
          <a:spcPct val="0"/>
        </a:spcBef>
        <a:spcAft>
          <a:spcPct val="0"/>
        </a:spcAft>
        <a:buClr>
          <a:srgbClr val="000000"/>
        </a:buClr>
        <a:buSzPct val="100000"/>
        <a:buFont typeface="Times New Roman" pitchFamily="18" charset="0"/>
        <a:defRPr sz="2800" b="1">
          <a:solidFill>
            <a:srgbClr val="FFFFFF"/>
          </a:solidFill>
          <a:latin typeface="+mj-lt"/>
          <a:ea typeface="+mj-ea"/>
          <a:cs typeface="+mj-cs"/>
        </a:defRPr>
      </a:lvl1pPr>
      <a:lvl2pPr marL="742950" indent="-285750" algn="l" defTabSz="449263" rtl="0" eaLnBrk="0" fontAlgn="base" hangingPunct="0">
        <a:spcBef>
          <a:spcPct val="0"/>
        </a:spcBef>
        <a:spcAft>
          <a:spcPct val="0"/>
        </a:spcAft>
        <a:buClr>
          <a:srgbClr val="000000"/>
        </a:buClr>
        <a:buSzPct val="100000"/>
        <a:buFont typeface="Times New Roman" pitchFamily="18" charset="0"/>
        <a:defRPr sz="2800" b="1">
          <a:solidFill>
            <a:srgbClr val="FFFFFF"/>
          </a:solidFill>
          <a:latin typeface="Arial" charset="0"/>
        </a:defRPr>
      </a:lvl2pPr>
      <a:lvl3pPr marL="1143000" indent="-228600" algn="l" defTabSz="449263" rtl="0" eaLnBrk="0" fontAlgn="base" hangingPunct="0">
        <a:spcBef>
          <a:spcPct val="0"/>
        </a:spcBef>
        <a:spcAft>
          <a:spcPct val="0"/>
        </a:spcAft>
        <a:buClr>
          <a:srgbClr val="000000"/>
        </a:buClr>
        <a:buSzPct val="100000"/>
        <a:buFont typeface="Times New Roman" pitchFamily="18" charset="0"/>
        <a:defRPr sz="2800" b="1">
          <a:solidFill>
            <a:srgbClr val="FFFFFF"/>
          </a:solidFill>
          <a:latin typeface="Arial" charset="0"/>
        </a:defRPr>
      </a:lvl3pPr>
      <a:lvl4pPr marL="1600200" indent="-228600" algn="l" defTabSz="449263" rtl="0" eaLnBrk="0" fontAlgn="base" hangingPunct="0">
        <a:spcBef>
          <a:spcPct val="0"/>
        </a:spcBef>
        <a:spcAft>
          <a:spcPct val="0"/>
        </a:spcAft>
        <a:buClr>
          <a:srgbClr val="000000"/>
        </a:buClr>
        <a:buSzPct val="100000"/>
        <a:buFont typeface="Times New Roman" pitchFamily="18" charset="0"/>
        <a:defRPr sz="2800" b="1">
          <a:solidFill>
            <a:srgbClr val="FFFFFF"/>
          </a:solidFill>
          <a:latin typeface="Arial" charset="0"/>
        </a:defRPr>
      </a:lvl4pPr>
      <a:lvl5pPr marL="2057400" indent="-228600" algn="l" defTabSz="449263" rtl="0" eaLnBrk="0" fontAlgn="base" hangingPunct="0">
        <a:spcBef>
          <a:spcPct val="0"/>
        </a:spcBef>
        <a:spcAft>
          <a:spcPct val="0"/>
        </a:spcAft>
        <a:buClr>
          <a:srgbClr val="000000"/>
        </a:buClr>
        <a:buSzPct val="100000"/>
        <a:buFont typeface="Times New Roman" pitchFamily="18" charset="0"/>
        <a:defRPr sz="2800" b="1">
          <a:solidFill>
            <a:srgbClr val="FFFFFF"/>
          </a:solidFill>
          <a:latin typeface="Arial" charset="0"/>
        </a:defRPr>
      </a:lvl5pPr>
      <a:lvl6pPr marL="2514600" indent="-228600" algn="l" defTabSz="449263" rtl="0" eaLnBrk="0" fontAlgn="base" hangingPunct="0">
        <a:spcBef>
          <a:spcPct val="0"/>
        </a:spcBef>
        <a:spcAft>
          <a:spcPct val="0"/>
        </a:spcAft>
        <a:buClr>
          <a:srgbClr val="000000"/>
        </a:buClr>
        <a:buSzPct val="100000"/>
        <a:buFont typeface="Times New Roman" pitchFamily="18" charset="0"/>
        <a:defRPr sz="2800" b="1">
          <a:solidFill>
            <a:srgbClr val="FFFFFF"/>
          </a:solidFill>
          <a:latin typeface="Arial" charset="0"/>
        </a:defRPr>
      </a:lvl6pPr>
      <a:lvl7pPr marL="2971800" indent="-228600" algn="l" defTabSz="449263" rtl="0" eaLnBrk="0" fontAlgn="base" hangingPunct="0">
        <a:spcBef>
          <a:spcPct val="0"/>
        </a:spcBef>
        <a:spcAft>
          <a:spcPct val="0"/>
        </a:spcAft>
        <a:buClr>
          <a:srgbClr val="000000"/>
        </a:buClr>
        <a:buSzPct val="100000"/>
        <a:buFont typeface="Times New Roman" pitchFamily="18" charset="0"/>
        <a:defRPr sz="2800" b="1">
          <a:solidFill>
            <a:srgbClr val="FFFFFF"/>
          </a:solidFill>
          <a:latin typeface="Arial" charset="0"/>
        </a:defRPr>
      </a:lvl7pPr>
      <a:lvl8pPr marL="3429000" indent="-228600" algn="l" defTabSz="449263" rtl="0" eaLnBrk="0" fontAlgn="base" hangingPunct="0">
        <a:spcBef>
          <a:spcPct val="0"/>
        </a:spcBef>
        <a:spcAft>
          <a:spcPct val="0"/>
        </a:spcAft>
        <a:buClr>
          <a:srgbClr val="000000"/>
        </a:buClr>
        <a:buSzPct val="100000"/>
        <a:buFont typeface="Times New Roman" pitchFamily="18" charset="0"/>
        <a:defRPr sz="2800" b="1">
          <a:solidFill>
            <a:srgbClr val="FFFFFF"/>
          </a:solidFill>
          <a:latin typeface="Arial" charset="0"/>
        </a:defRPr>
      </a:lvl8pPr>
      <a:lvl9pPr marL="3886200" indent="-228600" algn="l" defTabSz="449263" rtl="0" eaLnBrk="0" fontAlgn="base" hangingPunct="0">
        <a:spcBef>
          <a:spcPct val="0"/>
        </a:spcBef>
        <a:spcAft>
          <a:spcPct val="0"/>
        </a:spcAft>
        <a:buClr>
          <a:srgbClr val="000000"/>
        </a:buClr>
        <a:buSzPct val="100000"/>
        <a:buFont typeface="Times New Roman" pitchFamily="18" charset="0"/>
        <a:defRPr sz="2800" b="1">
          <a:solidFill>
            <a:srgbClr val="FFFFFF"/>
          </a:solidFill>
          <a:latin typeface="Arial" charset="0"/>
        </a:defRPr>
      </a:lvl9pPr>
    </p:titleStyle>
    <p:bodyStyle>
      <a:lvl1pPr marL="342900" indent="-342900" algn="l" defTabSz="449263" rtl="0" eaLnBrk="0" fontAlgn="base" hangingPunct="0">
        <a:spcBef>
          <a:spcPts val="500"/>
        </a:spcBef>
        <a:spcAft>
          <a:spcPts val="500"/>
        </a:spcAft>
        <a:buClr>
          <a:srgbClr val="000000"/>
        </a:buClr>
        <a:buSzPct val="100000"/>
        <a:buFont typeface="Times New Roman" pitchFamily="18" charset="0"/>
        <a:defRPr sz="2000">
          <a:solidFill>
            <a:srgbClr val="3C3636"/>
          </a:solidFill>
          <a:latin typeface="+mn-lt"/>
          <a:ea typeface="+mn-ea"/>
          <a:cs typeface="+mn-cs"/>
        </a:defRPr>
      </a:lvl1pPr>
      <a:lvl2pPr marL="742950" indent="-285750" algn="l" defTabSz="449263" rtl="0" eaLnBrk="0" fontAlgn="base" hangingPunct="0">
        <a:spcBef>
          <a:spcPts val="450"/>
        </a:spcBef>
        <a:spcAft>
          <a:spcPts val="450"/>
        </a:spcAft>
        <a:buClr>
          <a:srgbClr val="000000"/>
        </a:buClr>
        <a:buSzPct val="100000"/>
        <a:buFont typeface="Times New Roman" pitchFamily="18" charset="0"/>
        <a:defRPr>
          <a:solidFill>
            <a:srgbClr val="3C3636"/>
          </a:solidFill>
          <a:latin typeface="+mn-lt"/>
        </a:defRPr>
      </a:lvl2pPr>
      <a:lvl3pPr marL="1143000" indent="-228600" algn="l" defTabSz="449263" rtl="0" eaLnBrk="0" fontAlgn="base" hangingPunct="0">
        <a:spcBef>
          <a:spcPts val="400"/>
        </a:spcBef>
        <a:spcAft>
          <a:spcPts val="400"/>
        </a:spcAft>
        <a:buClr>
          <a:srgbClr val="000000"/>
        </a:buClr>
        <a:buSzPct val="100000"/>
        <a:buFont typeface="Times New Roman" pitchFamily="18" charset="0"/>
        <a:defRPr sz="1600">
          <a:solidFill>
            <a:srgbClr val="3C3636"/>
          </a:solidFill>
          <a:latin typeface="+mn-lt"/>
        </a:defRPr>
      </a:lvl3pPr>
      <a:lvl4pPr marL="1600200" indent="-228600" algn="l" defTabSz="449263" rtl="0" eaLnBrk="0" fontAlgn="base" hangingPunct="0">
        <a:spcBef>
          <a:spcPts val="350"/>
        </a:spcBef>
        <a:spcAft>
          <a:spcPts val="350"/>
        </a:spcAft>
        <a:buClr>
          <a:srgbClr val="000000"/>
        </a:buClr>
        <a:buSzPct val="100000"/>
        <a:buFont typeface="Times New Roman" pitchFamily="18" charset="0"/>
        <a:defRPr sz="1400">
          <a:solidFill>
            <a:srgbClr val="3C3636"/>
          </a:solidFill>
          <a:latin typeface="+mn-lt"/>
        </a:defRPr>
      </a:lvl4pPr>
      <a:lvl5pPr marL="2057400" indent="-228600" algn="l" defTabSz="449263" rtl="0" eaLnBrk="0" fontAlgn="base" hangingPunct="0">
        <a:spcBef>
          <a:spcPts val="350"/>
        </a:spcBef>
        <a:spcAft>
          <a:spcPts val="350"/>
        </a:spcAft>
        <a:buClr>
          <a:srgbClr val="000000"/>
        </a:buClr>
        <a:buSzPct val="100000"/>
        <a:buFont typeface="Times New Roman" pitchFamily="18" charset="0"/>
        <a:defRPr sz="1400">
          <a:solidFill>
            <a:srgbClr val="3C3636"/>
          </a:solidFill>
          <a:latin typeface="+mn-lt"/>
        </a:defRPr>
      </a:lvl5pPr>
      <a:lvl6pPr marL="2514600" indent="-228600" algn="l" defTabSz="449263" rtl="0" eaLnBrk="0" fontAlgn="base" hangingPunct="0">
        <a:spcBef>
          <a:spcPts val="350"/>
        </a:spcBef>
        <a:spcAft>
          <a:spcPts val="350"/>
        </a:spcAft>
        <a:buClr>
          <a:srgbClr val="000000"/>
        </a:buClr>
        <a:buSzPct val="100000"/>
        <a:buFont typeface="Times New Roman" pitchFamily="18" charset="0"/>
        <a:defRPr sz="1400">
          <a:solidFill>
            <a:srgbClr val="3C3636"/>
          </a:solidFill>
          <a:latin typeface="+mn-lt"/>
        </a:defRPr>
      </a:lvl6pPr>
      <a:lvl7pPr marL="2971800" indent="-228600" algn="l" defTabSz="449263" rtl="0" eaLnBrk="0" fontAlgn="base" hangingPunct="0">
        <a:spcBef>
          <a:spcPts val="350"/>
        </a:spcBef>
        <a:spcAft>
          <a:spcPts val="350"/>
        </a:spcAft>
        <a:buClr>
          <a:srgbClr val="000000"/>
        </a:buClr>
        <a:buSzPct val="100000"/>
        <a:buFont typeface="Times New Roman" pitchFamily="18" charset="0"/>
        <a:defRPr sz="1400">
          <a:solidFill>
            <a:srgbClr val="3C3636"/>
          </a:solidFill>
          <a:latin typeface="+mn-lt"/>
        </a:defRPr>
      </a:lvl7pPr>
      <a:lvl8pPr marL="3429000" indent="-228600" algn="l" defTabSz="449263" rtl="0" eaLnBrk="0" fontAlgn="base" hangingPunct="0">
        <a:spcBef>
          <a:spcPts val="350"/>
        </a:spcBef>
        <a:spcAft>
          <a:spcPts val="350"/>
        </a:spcAft>
        <a:buClr>
          <a:srgbClr val="000000"/>
        </a:buClr>
        <a:buSzPct val="100000"/>
        <a:buFont typeface="Times New Roman" pitchFamily="18" charset="0"/>
        <a:defRPr sz="1400">
          <a:solidFill>
            <a:srgbClr val="3C3636"/>
          </a:solidFill>
          <a:latin typeface="+mn-lt"/>
        </a:defRPr>
      </a:lvl8pPr>
      <a:lvl9pPr marL="3886200" indent="-228600" algn="l" defTabSz="449263" rtl="0" eaLnBrk="0" fontAlgn="base" hangingPunct="0">
        <a:spcBef>
          <a:spcPts val="350"/>
        </a:spcBef>
        <a:spcAft>
          <a:spcPts val="350"/>
        </a:spcAft>
        <a:buClr>
          <a:srgbClr val="000000"/>
        </a:buClr>
        <a:buSzPct val="100000"/>
        <a:buFont typeface="Times New Roman" pitchFamily="18" charset="0"/>
        <a:defRPr sz="1400">
          <a:solidFill>
            <a:srgbClr val="3C3636"/>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3073" name="Text Box 1"/>
          <p:cNvSpPr txBox="1">
            <a:spLocks noChangeArrowheads="1"/>
          </p:cNvSpPr>
          <p:nvPr/>
        </p:nvSpPr>
        <p:spPr bwMode="auto">
          <a:xfrm>
            <a:off x="200025" y="5208588"/>
            <a:ext cx="2466975" cy="276225"/>
          </a:xfrm>
          <a:prstGeom prst="rect">
            <a:avLst/>
          </a:prstGeom>
          <a:noFill/>
          <a:ln w="9525">
            <a:noFill/>
            <a:round/>
            <a:headEnd/>
            <a:tailEnd/>
          </a:ln>
          <a:effectLst/>
        </p:spPr>
        <p:txBody>
          <a:bodyPr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3C3636"/>
                </a:solidFill>
                <a:latin typeface="Calibri" pitchFamily="34" charset="0"/>
              </a:rPr>
              <a:t>WWW.CHRODIS.EU</a:t>
            </a:r>
          </a:p>
        </p:txBody>
      </p:sp>
      <p:sp>
        <p:nvSpPr>
          <p:cNvPr id="3074" name="Rectangle 2"/>
          <p:cNvSpPr>
            <a:spLocks noGrp="1" noChangeArrowheads="1"/>
          </p:cNvSpPr>
          <p:nvPr>
            <p:ph type="title"/>
          </p:nvPr>
        </p:nvSpPr>
        <p:spPr bwMode="auto">
          <a:xfrm>
            <a:off x="457200" y="0"/>
            <a:ext cx="8455025" cy="987425"/>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p>
            <a:pPr lvl="0"/>
            <a:r>
              <a:rPr lang="en-GB" smtClean="0"/>
              <a:t>Klicken Sie, um das Format des Titeltextes zu bearbeiten</a:t>
            </a:r>
          </a:p>
        </p:txBody>
      </p:sp>
      <p:sp>
        <p:nvSpPr>
          <p:cNvPr id="3075" name="Rectangle 3"/>
          <p:cNvSpPr>
            <a:spLocks noGrp="1" noChangeArrowheads="1"/>
          </p:cNvSpPr>
          <p:nvPr>
            <p:ph type="body" idx="1"/>
          </p:nvPr>
        </p:nvSpPr>
        <p:spPr bwMode="auto">
          <a:xfrm>
            <a:off x="457200" y="1447800"/>
            <a:ext cx="8455025" cy="350202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r>
              <a:rPr lang="en-GB" smtClean="0"/>
              <a:t>Klicken Sie, um die Formate des Gliederungstextes zu bearbeiten</a:t>
            </a:r>
          </a:p>
          <a:p>
            <a:pPr lvl="1"/>
            <a:r>
              <a:rPr lang="en-GB" smtClean="0"/>
              <a:t>Zweite Gliederungsebene</a:t>
            </a:r>
          </a:p>
          <a:p>
            <a:pPr lvl="2"/>
            <a:r>
              <a:rPr lang="en-GB" smtClean="0"/>
              <a:t>Dritte Gliederungsebene</a:t>
            </a:r>
          </a:p>
          <a:p>
            <a:pPr lvl="3"/>
            <a:r>
              <a:rPr lang="en-GB" smtClean="0"/>
              <a:t>Vierte Gliederungsebene</a:t>
            </a:r>
          </a:p>
          <a:p>
            <a:pPr lvl="4"/>
            <a:r>
              <a:rPr lang="en-GB" smtClean="0"/>
              <a:t>Fünfte Gliederungsebene</a:t>
            </a:r>
          </a:p>
          <a:p>
            <a:pPr lvl="4"/>
            <a:r>
              <a:rPr lang="en-GB" smtClean="0"/>
              <a:t>Sechste Gliederungsebene</a:t>
            </a:r>
          </a:p>
          <a:p>
            <a:pPr lvl="4"/>
            <a:r>
              <a:rPr lang="en-GB" smtClean="0"/>
              <a:t>Siebente Gliederungsebene</a:t>
            </a:r>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449263" rtl="0" eaLnBrk="0" fontAlgn="base" hangingPunct="0">
        <a:spcBef>
          <a:spcPct val="0"/>
        </a:spcBef>
        <a:spcAft>
          <a:spcPct val="0"/>
        </a:spcAft>
        <a:buClr>
          <a:srgbClr val="000000"/>
        </a:buClr>
        <a:buSzPct val="100000"/>
        <a:buFont typeface="Times New Roman" pitchFamily="18" charset="0"/>
        <a:defRPr sz="2800" b="1">
          <a:solidFill>
            <a:srgbClr val="FFFFFF"/>
          </a:solidFill>
          <a:latin typeface="+mj-lt"/>
          <a:ea typeface="+mj-ea"/>
          <a:cs typeface="+mj-cs"/>
        </a:defRPr>
      </a:lvl1pPr>
      <a:lvl2pPr marL="742950" indent="-285750" algn="l" defTabSz="449263" rtl="0" eaLnBrk="0" fontAlgn="base" hangingPunct="0">
        <a:spcBef>
          <a:spcPct val="0"/>
        </a:spcBef>
        <a:spcAft>
          <a:spcPct val="0"/>
        </a:spcAft>
        <a:buClr>
          <a:srgbClr val="000000"/>
        </a:buClr>
        <a:buSzPct val="100000"/>
        <a:buFont typeface="Times New Roman" pitchFamily="18" charset="0"/>
        <a:defRPr sz="2800" b="1">
          <a:solidFill>
            <a:srgbClr val="FFFFFF"/>
          </a:solidFill>
          <a:latin typeface="Arial" charset="0"/>
        </a:defRPr>
      </a:lvl2pPr>
      <a:lvl3pPr marL="1143000" indent="-228600" algn="l" defTabSz="449263" rtl="0" eaLnBrk="0" fontAlgn="base" hangingPunct="0">
        <a:spcBef>
          <a:spcPct val="0"/>
        </a:spcBef>
        <a:spcAft>
          <a:spcPct val="0"/>
        </a:spcAft>
        <a:buClr>
          <a:srgbClr val="000000"/>
        </a:buClr>
        <a:buSzPct val="100000"/>
        <a:buFont typeface="Times New Roman" pitchFamily="18" charset="0"/>
        <a:defRPr sz="2800" b="1">
          <a:solidFill>
            <a:srgbClr val="FFFFFF"/>
          </a:solidFill>
          <a:latin typeface="Arial" charset="0"/>
        </a:defRPr>
      </a:lvl3pPr>
      <a:lvl4pPr marL="1600200" indent="-228600" algn="l" defTabSz="449263" rtl="0" eaLnBrk="0" fontAlgn="base" hangingPunct="0">
        <a:spcBef>
          <a:spcPct val="0"/>
        </a:spcBef>
        <a:spcAft>
          <a:spcPct val="0"/>
        </a:spcAft>
        <a:buClr>
          <a:srgbClr val="000000"/>
        </a:buClr>
        <a:buSzPct val="100000"/>
        <a:buFont typeface="Times New Roman" pitchFamily="18" charset="0"/>
        <a:defRPr sz="2800" b="1">
          <a:solidFill>
            <a:srgbClr val="FFFFFF"/>
          </a:solidFill>
          <a:latin typeface="Arial" charset="0"/>
        </a:defRPr>
      </a:lvl4pPr>
      <a:lvl5pPr marL="2057400" indent="-228600" algn="l" defTabSz="449263" rtl="0" eaLnBrk="0" fontAlgn="base" hangingPunct="0">
        <a:spcBef>
          <a:spcPct val="0"/>
        </a:spcBef>
        <a:spcAft>
          <a:spcPct val="0"/>
        </a:spcAft>
        <a:buClr>
          <a:srgbClr val="000000"/>
        </a:buClr>
        <a:buSzPct val="100000"/>
        <a:buFont typeface="Times New Roman" pitchFamily="18" charset="0"/>
        <a:defRPr sz="2800" b="1">
          <a:solidFill>
            <a:srgbClr val="FFFFFF"/>
          </a:solidFill>
          <a:latin typeface="Arial" charset="0"/>
        </a:defRPr>
      </a:lvl5pPr>
      <a:lvl6pPr marL="2514600" indent="-228600" algn="l" defTabSz="449263" rtl="0" eaLnBrk="0" fontAlgn="base" hangingPunct="0">
        <a:spcBef>
          <a:spcPct val="0"/>
        </a:spcBef>
        <a:spcAft>
          <a:spcPct val="0"/>
        </a:spcAft>
        <a:buClr>
          <a:srgbClr val="000000"/>
        </a:buClr>
        <a:buSzPct val="100000"/>
        <a:buFont typeface="Times New Roman" pitchFamily="18" charset="0"/>
        <a:defRPr sz="2800" b="1">
          <a:solidFill>
            <a:srgbClr val="FFFFFF"/>
          </a:solidFill>
          <a:latin typeface="Arial" charset="0"/>
        </a:defRPr>
      </a:lvl6pPr>
      <a:lvl7pPr marL="2971800" indent="-228600" algn="l" defTabSz="449263" rtl="0" eaLnBrk="0" fontAlgn="base" hangingPunct="0">
        <a:spcBef>
          <a:spcPct val="0"/>
        </a:spcBef>
        <a:spcAft>
          <a:spcPct val="0"/>
        </a:spcAft>
        <a:buClr>
          <a:srgbClr val="000000"/>
        </a:buClr>
        <a:buSzPct val="100000"/>
        <a:buFont typeface="Times New Roman" pitchFamily="18" charset="0"/>
        <a:defRPr sz="2800" b="1">
          <a:solidFill>
            <a:srgbClr val="FFFFFF"/>
          </a:solidFill>
          <a:latin typeface="Arial" charset="0"/>
        </a:defRPr>
      </a:lvl7pPr>
      <a:lvl8pPr marL="3429000" indent="-228600" algn="l" defTabSz="449263" rtl="0" eaLnBrk="0" fontAlgn="base" hangingPunct="0">
        <a:spcBef>
          <a:spcPct val="0"/>
        </a:spcBef>
        <a:spcAft>
          <a:spcPct val="0"/>
        </a:spcAft>
        <a:buClr>
          <a:srgbClr val="000000"/>
        </a:buClr>
        <a:buSzPct val="100000"/>
        <a:buFont typeface="Times New Roman" pitchFamily="18" charset="0"/>
        <a:defRPr sz="2800" b="1">
          <a:solidFill>
            <a:srgbClr val="FFFFFF"/>
          </a:solidFill>
          <a:latin typeface="Arial" charset="0"/>
        </a:defRPr>
      </a:lvl8pPr>
      <a:lvl9pPr marL="3886200" indent="-228600" algn="l" defTabSz="449263" rtl="0" eaLnBrk="0" fontAlgn="base" hangingPunct="0">
        <a:spcBef>
          <a:spcPct val="0"/>
        </a:spcBef>
        <a:spcAft>
          <a:spcPct val="0"/>
        </a:spcAft>
        <a:buClr>
          <a:srgbClr val="000000"/>
        </a:buClr>
        <a:buSzPct val="100000"/>
        <a:buFont typeface="Times New Roman" pitchFamily="18" charset="0"/>
        <a:defRPr sz="2800" b="1">
          <a:solidFill>
            <a:srgbClr val="FFFFFF"/>
          </a:solidFill>
          <a:latin typeface="Arial" charset="0"/>
        </a:defRPr>
      </a:lvl9pPr>
    </p:titleStyle>
    <p:bodyStyle>
      <a:lvl1pPr marL="342900" indent="-342900" algn="l" defTabSz="449263" rtl="0" eaLnBrk="0" fontAlgn="base" hangingPunct="0">
        <a:spcBef>
          <a:spcPts val="500"/>
        </a:spcBef>
        <a:spcAft>
          <a:spcPts val="500"/>
        </a:spcAft>
        <a:buClr>
          <a:srgbClr val="000000"/>
        </a:buClr>
        <a:buSzPct val="100000"/>
        <a:buFont typeface="Times New Roman" pitchFamily="18" charset="0"/>
        <a:defRPr sz="2000">
          <a:solidFill>
            <a:srgbClr val="3C3636"/>
          </a:solidFill>
          <a:latin typeface="+mn-lt"/>
          <a:ea typeface="+mn-ea"/>
          <a:cs typeface="+mn-cs"/>
        </a:defRPr>
      </a:lvl1pPr>
      <a:lvl2pPr marL="742950" indent="-285750" algn="l" defTabSz="449263" rtl="0" eaLnBrk="0" fontAlgn="base" hangingPunct="0">
        <a:spcBef>
          <a:spcPts val="450"/>
        </a:spcBef>
        <a:spcAft>
          <a:spcPts val="450"/>
        </a:spcAft>
        <a:buClr>
          <a:srgbClr val="000000"/>
        </a:buClr>
        <a:buSzPct val="100000"/>
        <a:buFont typeface="Times New Roman" pitchFamily="18" charset="0"/>
        <a:defRPr>
          <a:solidFill>
            <a:srgbClr val="3C3636"/>
          </a:solidFill>
          <a:latin typeface="+mn-lt"/>
        </a:defRPr>
      </a:lvl2pPr>
      <a:lvl3pPr marL="1143000" indent="-228600" algn="l" defTabSz="449263" rtl="0" eaLnBrk="0" fontAlgn="base" hangingPunct="0">
        <a:spcBef>
          <a:spcPts val="400"/>
        </a:spcBef>
        <a:spcAft>
          <a:spcPts val="400"/>
        </a:spcAft>
        <a:buClr>
          <a:srgbClr val="000000"/>
        </a:buClr>
        <a:buSzPct val="100000"/>
        <a:buFont typeface="Times New Roman" pitchFamily="18" charset="0"/>
        <a:defRPr sz="1600">
          <a:solidFill>
            <a:srgbClr val="3C3636"/>
          </a:solidFill>
          <a:latin typeface="+mn-lt"/>
        </a:defRPr>
      </a:lvl3pPr>
      <a:lvl4pPr marL="1600200" indent="-228600" algn="l" defTabSz="449263" rtl="0" eaLnBrk="0" fontAlgn="base" hangingPunct="0">
        <a:spcBef>
          <a:spcPts val="350"/>
        </a:spcBef>
        <a:spcAft>
          <a:spcPts val="350"/>
        </a:spcAft>
        <a:buClr>
          <a:srgbClr val="000000"/>
        </a:buClr>
        <a:buSzPct val="100000"/>
        <a:buFont typeface="Times New Roman" pitchFamily="18" charset="0"/>
        <a:defRPr sz="1400">
          <a:solidFill>
            <a:srgbClr val="3C3636"/>
          </a:solidFill>
          <a:latin typeface="+mn-lt"/>
        </a:defRPr>
      </a:lvl4pPr>
      <a:lvl5pPr marL="2057400" indent="-228600" algn="l" defTabSz="449263" rtl="0" eaLnBrk="0" fontAlgn="base" hangingPunct="0">
        <a:spcBef>
          <a:spcPts val="350"/>
        </a:spcBef>
        <a:spcAft>
          <a:spcPts val="350"/>
        </a:spcAft>
        <a:buClr>
          <a:srgbClr val="000000"/>
        </a:buClr>
        <a:buSzPct val="100000"/>
        <a:buFont typeface="Times New Roman" pitchFamily="18" charset="0"/>
        <a:defRPr sz="1400">
          <a:solidFill>
            <a:srgbClr val="3C3636"/>
          </a:solidFill>
          <a:latin typeface="+mn-lt"/>
        </a:defRPr>
      </a:lvl5pPr>
      <a:lvl6pPr marL="2514600" indent="-228600" algn="l" defTabSz="449263" rtl="0" eaLnBrk="0" fontAlgn="base" hangingPunct="0">
        <a:spcBef>
          <a:spcPts val="350"/>
        </a:spcBef>
        <a:spcAft>
          <a:spcPts val="350"/>
        </a:spcAft>
        <a:buClr>
          <a:srgbClr val="000000"/>
        </a:buClr>
        <a:buSzPct val="100000"/>
        <a:buFont typeface="Times New Roman" pitchFamily="18" charset="0"/>
        <a:defRPr sz="1400">
          <a:solidFill>
            <a:srgbClr val="3C3636"/>
          </a:solidFill>
          <a:latin typeface="+mn-lt"/>
        </a:defRPr>
      </a:lvl6pPr>
      <a:lvl7pPr marL="2971800" indent="-228600" algn="l" defTabSz="449263" rtl="0" eaLnBrk="0" fontAlgn="base" hangingPunct="0">
        <a:spcBef>
          <a:spcPts val="350"/>
        </a:spcBef>
        <a:spcAft>
          <a:spcPts val="350"/>
        </a:spcAft>
        <a:buClr>
          <a:srgbClr val="000000"/>
        </a:buClr>
        <a:buSzPct val="100000"/>
        <a:buFont typeface="Times New Roman" pitchFamily="18" charset="0"/>
        <a:defRPr sz="1400">
          <a:solidFill>
            <a:srgbClr val="3C3636"/>
          </a:solidFill>
          <a:latin typeface="+mn-lt"/>
        </a:defRPr>
      </a:lvl7pPr>
      <a:lvl8pPr marL="3429000" indent="-228600" algn="l" defTabSz="449263" rtl="0" eaLnBrk="0" fontAlgn="base" hangingPunct="0">
        <a:spcBef>
          <a:spcPts val="350"/>
        </a:spcBef>
        <a:spcAft>
          <a:spcPts val="350"/>
        </a:spcAft>
        <a:buClr>
          <a:srgbClr val="000000"/>
        </a:buClr>
        <a:buSzPct val="100000"/>
        <a:buFont typeface="Times New Roman" pitchFamily="18" charset="0"/>
        <a:defRPr sz="1400">
          <a:solidFill>
            <a:srgbClr val="3C3636"/>
          </a:solidFill>
          <a:latin typeface="+mn-lt"/>
        </a:defRPr>
      </a:lvl8pPr>
      <a:lvl9pPr marL="3886200" indent="-228600" algn="l" defTabSz="449263" rtl="0" eaLnBrk="0" fontAlgn="base" hangingPunct="0">
        <a:spcBef>
          <a:spcPts val="350"/>
        </a:spcBef>
        <a:spcAft>
          <a:spcPts val="350"/>
        </a:spcAft>
        <a:buClr>
          <a:srgbClr val="000000"/>
        </a:buClr>
        <a:buSzPct val="100000"/>
        <a:buFont typeface="Times New Roman" pitchFamily="18" charset="0"/>
        <a:defRPr sz="1400">
          <a:solidFill>
            <a:srgbClr val="3C3636"/>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4097" name="Text Box 1"/>
          <p:cNvSpPr txBox="1">
            <a:spLocks noChangeArrowheads="1"/>
          </p:cNvSpPr>
          <p:nvPr/>
        </p:nvSpPr>
        <p:spPr bwMode="auto">
          <a:xfrm>
            <a:off x="200025" y="5208588"/>
            <a:ext cx="2466975" cy="276225"/>
          </a:xfrm>
          <a:prstGeom prst="rect">
            <a:avLst/>
          </a:prstGeom>
          <a:noFill/>
          <a:ln w="9525">
            <a:noFill/>
            <a:round/>
            <a:headEnd/>
            <a:tailEnd/>
          </a:ln>
          <a:effectLst/>
        </p:spPr>
        <p:txBody>
          <a:bodyPr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3C3636"/>
                </a:solidFill>
                <a:latin typeface="Calibri" pitchFamily="34" charset="0"/>
              </a:rPr>
              <a:t>WWW.CHRODIS.EU</a:t>
            </a:r>
          </a:p>
        </p:txBody>
      </p:sp>
      <p:sp>
        <p:nvSpPr>
          <p:cNvPr id="4098" name="Rectangle 2"/>
          <p:cNvSpPr>
            <a:spLocks noGrp="1" noChangeArrowheads="1"/>
          </p:cNvSpPr>
          <p:nvPr>
            <p:ph type="title"/>
          </p:nvPr>
        </p:nvSpPr>
        <p:spPr bwMode="auto">
          <a:xfrm>
            <a:off x="457200" y="0"/>
            <a:ext cx="8455025" cy="987425"/>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p>
            <a:pPr lvl="0"/>
            <a:r>
              <a:rPr lang="en-GB" smtClean="0"/>
              <a:t>Klicken Sie, um das Format des Titeltextes zu bearbeiten</a:t>
            </a:r>
          </a:p>
        </p:txBody>
      </p:sp>
      <p:sp>
        <p:nvSpPr>
          <p:cNvPr id="4099" name="Rectangle 3"/>
          <p:cNvSpPr>
            <a:spLocks noGrp="1" noChangeArrowheads="1"/>
          </p:cNvSpPr>
          <p:nvPr>
            <p:ph type="body" idx="1"/>
          </p:nvPr>
        </p:nvSpPr>
        <p:spPr bwMode="auto">
          <a:xfrm>
            <a:off x="457200" y="1447800"/>
            <a:ext cx="8455025" cy="350202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r>
              <a:rPr lang="en-GB" smtClean="0"/>
              <a:t>Klicken Sie, um die Formate des Gliederungstextes zu bearbeiten</a:t>
            </a:r>
          </a:p>
          <a:p>
            <a:pPr lvl="1"/>
            <a:r>
              <a:rPr lang="en-GB" smtClean="0"/>
              <a:t>Zweite Gliederungsebene</a:t>
            </a:r>
          </a:p>
          <a:p>
            <a:pPr lvl="2"/>
            <a:r>
              <a:rPr lang="en-GB" smtClean="0"/>
              <a:t>Dritte Gliederungsebene</a:t>
            </a:r>
          </a:p>
          <a:p>
            <a:pPr lvl="3"/>
            <a:r>
              <a:rPr lang="en-GB" smtClean="0"/>
              <a:t>Vierte Gliederungsebene</a:t>
            </a:r>
          </a:p>
          <a:p>
            <a:pPr lvl="4"/>
            <a:r>
              <a:rPr lang="en-GB" smtClean="0"/>
              <a:t>Fünfte Gliederungsebene</a:t>
            </a:r>
          </a:p>
          <a:p>
            <a:pPr lvl="4"/>
            <a:r>
              <a:rPr lang="en-GB" smtClean="0"/>
              <a:t>Sechste Gliederungsebene</a:t>
            </a:r>
          </a:p>
          <a:p>
            <a:pPr lvl="4"/>
            <a:r>
              <a:rPr lang="en-GB" smtClean="0"/>
              <a:t>Siebente Gliederungsebene</a:t>
            </a: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449263" rtl="0" eaLnBrk="0" fontAlgn="base" hangingPunct="0">
        <a:spcBef>
          <a:spcPct val="0"/>
        </a:spcBef>
        <a:spcAft>
          <a:spcPct val="0"/>
        </a:spcAft>
        <a:buClr>
          <a:srgbClr val="000000"/>
        </a:buClr>
        <a:buSzPct val="100000"/>
        <a:buFont typeface="Times New Roman" pitchFamily="18" charset="0"/>
        <a:defRPr sz="2800" b="1">
          <a:solidFill>
            <a:srgbClr val="FFFFFF"/>
          </a:solidFill>
          <a:latin typeface="+mj-lt"/>
          <a:ea typeface="+mj-ea"/>
          <a:cs typeface="+mj-cs"/>
        </a:defRPr>
      </a:lvl1pPr>
      <a:lvl2pPr marL="742950" indent="-285750" algn="l" defTabSz="449263" rtl="0" eaLnBrk="0" fontAlgn="base" hangingPunct="0">
        <a:spcBef>
          <a:spcPct val="0"/>
        </a:spcBef>
        <a:spcAft>
          <a:spcPct val="0"/>
        </a:spcAft>
        <a:buClr>
          <a:srgbClr val="000000"/>
        </a:buClr>
        <a:buSzPct val="100000"/>
        <a:buFont typeface="Times New Roman" pitchFamily="18" charset="0"/>
        <a:defRPr sz="2800" b="1">
          <a:solidFill>
            <a:srgbClr val="FFFFFF"/>
          </a:solidFill>
          <a:latin typeface="Arial" charset="0"/>
        </a:defRPr>
      </a:lvl2pPr>
      <a:lvl3pPr marL="1143000" indent="-228600" algn="l" defTabSz="449263" rtl="0" eaLnBrk="0" fontAlgn="base" hangingPunct="0">
        <a:spcBef>
          <a:spcPct val="0"/>
        </a:spcBef>
        <a:spcAft>
          <a:spcPct val="0"/>
        </a:spcAft>
        <a:buClr>
          <a:srgbClr val="000000"/>
        </a:buClr>
        <a:buSzPct val="100000"/>
        <a:buFont typeface="Times New Roman" pitchFamily="18" charset="0"/>
        <a:defRPr sz="2800" b="1">
          <a:solidFill>
            <a:srgbClr val="FFFFFF"/>
          </a:solidFill>
          <a:latin typeface="Arial" charset="0"/>
        </a:defRPr>
      </a:lvl3pPr>
      <a:lvl4pPr marL="1600200" indent="-228600" algn="l" defTabSz="449263" rtl="0" eaLnBrk="0" fontAlgn="base" hangingPunct="0">
        <a:spcBef>
          <a:spcPct val="0"/>
        </a:spcBef>
        <a:spcAft>
          <a:spcPct val="0"/>
        </a:spcAft>
        <a:buClr>
          <a:srgbClr val="000000"/>
        </a:buClr>
        <a:buSzPct val="100000"/>
        <a:buFont typeface="Times New Roman" pitchFamily="18" charset="0"/>
        <a:defRPr sz="2800" b="1">
          <a:solidFill>
            <a:srgbClr val="FFFFFF"/>
          </a:solidFill>
          <a:latin typeface="Arial" charset="0"/>
        </a:defRPr>
      </a:lvl4pPr>
      <a:lvl5pPr marL="2057400" indent="-228600" algn="l" defTabSz="449263" rtl="0" eaLnBrk="0" fontAlgn="base" hangingPunct="0">
        <a:spcBef>
          <a:spcPct val="0"/>
        </a:spcBef>
        <a:spcAft>
          <a:spcPct val="0"/>
        </a:spcAft>
        <a:buClr>
          <a:srgbClr val="000000"/>
        </a:buClr>
        <a:buSzPct val="100000"/>
        <a:buFont typeface="Times New Roman" pitchFamily="18" charset="0"/>
        <a:defRPr sz="2800" b="1">
          <a:solidFill>
            <a:srgbClr val="FFFFFF"/>
          </a:solidFill>
          <a:latin typeface="Arial" charset="0"/>
        </a:defRPr>
      </a:lvl5pPr>
      <a:lvl6pPr marL="2514600" indent="-228600" algn="l" defTabSz="449263" rtl="0" eaLnBrk="0" fontAlgn="base" hangingPunct="0">
        <a:spcBef>
          <a:spcPct val="0"/>
        </a:spcBef>
        <a:spcAft>
          <a:spcPct val="0"/>
        </a:spcAft>
        <a:buClr>
          <a:srgbClr val="000000"/>
        </a:buClr>
        <a:buSzPct val="100000"/>
        <a:buFont typeface="Times New Roman" pitchFamily="18" charset="0"/>
        <a:defRPr sz="2800" b="1">
          <a:solidFill>
            <a:srgbClr val="FFFFFF"/>
          </a:solidFill>
          <a:latin typeface="Arial" charset="0"/>
        </a:defRPr>
      </a:lvl6pPr>
      <a:lvl7pPr marL="2971800" indent="-228600" algn="l" defTabSz="449263" rtl="0" eaLnBrk="0" fontAlgn="base" hangingPunct="0">
        <a:spcBef>
          <a:spcPct val="0"/>
        </a:spcBef>
        <a:spcAft>
          <a:spcPct val="0"/>
        </a:spcAft>
        <a:buClr>
          <a:srgbClr val="000000"/>
        </a:buClr>
        <a:buSzPct val="100000"/>
        <a:buFont typeface="Times New Roman" pitchFamily="18" charset="0"/>
        <a:defRPr sz="2800" b="1">
          <a:solidFill>
            <a:srgbClr val="FFFFFF"/>
          </a:solidFill>
          <a:latin typeface="Arial" charset="0"/>
        </a:defRPr>
      </a:lvl7pPr>
      <a:lvl8pPr marL="3429000" indent="-228600" algn="l" defTabSz="449263" rtl="0" eaLnBrk="0" fontAlgn="base" hangingPunct="0">
        <a:spcBef>
          <a:spcPct val="0"/>
        </a:spcBef>
        <a:spcAft>
          <a:spcPct val="0"/>
        </a:spcAft>
        <a:buClr>
          <a:srgbClr val="000000"/>
        </a:buClr>
        <a:buSzPct val="100000"/>
        <a:buFont typeface="Times New Roman" pitchFamily="18" charset="0"/>
        <a:defRPr sz="2800" b="1">
          <a:solidFill>
            <a:srgbClr val="FFFFFF"/>
          </a:solidFill>
          <a:latin typeface="Arial" charset="0"/>
        </a:defRPr>
      </a:lvl8pPr>
      <a:lvl9pPr marL="3886200" indent="-228600" algn="l" defTabSz="449263" rtl="0" eaLnBrk="0" fontAlgn="base" hangingPunct="0">
        <a:spcBef>
          <a:spcPct val="0"/>
        </a:spcBef>
        <a:spcAft>
          <a:spcPct val="0"/>
        </a:spcAft>
        <a:buClr>
          <a:srgbClr val="000000"/>
        </a:buClr>
        <a:buSzPct val="100000"/>
        <a:buFont typeface="Times New Roman" pitchFamily="18" charset="0"/>
        <a:defRPr sz="2800" b="1">
          <a:solidFill>
            <a:srgbClr val="FFFFFF"/>
          </a:solidFill>
          <a:latin typeface="Arial" charset="0"/>
        </a:defRPr>
      </a:lvl9pPr>
    </p:titleStyle>
    <p:bodyStyle>
      <a:lvl1pPr marL="342900" indent="-342900" algn="l" defTabSz="449263" rtl="0" eaLnBrk="0" fontAlgn="base" hangingPunct="0">
        <a:spcBef>
          <a:spcPts val="500"/>
        </a:spcBef>
        <a:spcAft>
          <a:spcPts val="500"/>
        </a:spcAft>
        <a:buClr>
          <a:srgbClr val="000000"/>
        </a:buClr>
        <a:buSzPct val="100000"/>
        <a:buFont typeface="Times New Roman" pitchFamily="18" charset="0"/>
        <a:defRPr sz="2000">
          <a:solidFill>
            <a:srgbClr val="3C3636"/>
          </a:solidFill>
          <a:latin typeface="+mn-lt"/>
          <a:ea typeface="+mn-ea"/>
          <a:cs typeface="+mn-cs"/>
        </a:defRPr>
      </a:lvl1pPr>
      <a:lvl2pPr marL="742950" indent="-285750" algn="l" defTabSz="449263" rtl="0" eaLnBrk="0" fontAlgn="base" hangingPunct="0">
        <a:spcBef>
          <a:spcPts val="450"/>
        </a:spcBef>
        <a:spcAft>
          <a:spcPts val="450"/>
        </a:spcAft>
        <a:buClr>
          <a:srgbClr val="000000"/>
        </a:buClr>
        <a:buSzPct val="100000"/>
        <a:buFont typeface="Times New Roman" pitchFamily="18" charset="0"/>
        <a:defRPr>
          <a:solidFill>
            <a:srgbClr val="3C3636"/>
          </a:solidFill>
          <a:latin typeface="+mn-lt"/>
        </a:defRPr>
      </a:lvl2pPr>
      <a:lvl3pPr marL="1143000" indent="-228600" algn="l" defTabSz="449263" rtl="0" eaLnBrk="0" fontAlgn="base" hangingPunct="0">
        <a:spcBef>
          <a:spcPts val="400"/>
        </a:spcBef>
        <a:spcAft>
          <a:spcPts val="400"/>
        </a:spcAft>
        <a:buClr>
          <a:srgbClr val="000000"/>
        </a:buClr>
        <a:buSzPct val="100000"/>
        <a:buFont typeface="Times New Roman" pitchFamily="18" charset="0"/>
        <a:defRPr sz="1600">
          <a:solidFill>
            <a:srgbClr val="3C3636"/>
          </a:solidFill>
          <a:latin typeface="+mn-lt"/>
        </a:defRPr>
      </a:lvl3pPr>
      <a:lvl4pPr marL="1600200" indent="-228600" algn="l" defTabSz="449263" rtl="0" eaLnBrk="0" fontAlgn="base" hangingPunct="0">
        <a:spcBef>
          <a:spcPts val="350"/>
        </a:spcBef>
        <a:spcAft>
          <a:spcPts val="350"/>
        </a:spcAft>
        <a:buClr>
          <a:srgbClr val="000000"/>
        </a:buClr>
        <a:buSzPct val="100000"/>
        <a:buFont typeface="Times New Roman" pitchFamily="18" charset="0"/>
        <a:defRPr sz="1400">
          <a:solidFill>
            <a:srgbClr val="3C3636"/>
          </a:solidFill>
          <a:latin typeface="+mn-lt"/>
        </a:defRPr>
      </a:lvl4pPr>
      <a:lvl5pPr marL="2057400" indent="-228600" algn="l" defTabSz="449263" rtl="0" eaLnBrk="0" fontAlgn="base" hangingPunct="0">
        <a:spcBef>
          <a:spcPts val="350"/>
        </a:spcBef>
        <a:spcAft>
          <a:spcPts val="350"/>
        </a:spcAft>
        <a:buClr>
          <a:srgbClr val="000000"/>
        </a:buClr>
        <a:buSzPct val="100000"/>
        <a:buFont typeface="Times New Roman" pitchFamily="18" charset="0"/>
        <a:defRPr sz="1400">
          <a:solidFill>
            <a:srgbClr val="3C3636"/>
          </a:solidFill>
          <a:latin typeface="+mn-lt"/>
        </a:defRPr>
      </a:lvl5pPr>
      <a:lvl6pPr marL="2514600" indent="-228600" algn="l" defTabSz="449263" rtl="0" eaLnBrk="0" fontAlgn="base" hangingPunct="0">
        <a:spcBef>
          <a:spcPts val="350"/>
        </a:spcBef>
        <a:spcAft>
          <a:spcPts val="350"/>
        </a:spcAft>
        <a:buClr>
          <a:srgbClr val="000000"/>
        </a:buClr>
        <a:buSzPct val="100000"/>
        <a:buFont typeface="Times New Roman" pitchFamily="18" charset="0"/>
        <a:defRPr sz="1400">
          <a:solidFill>
            <a:srgbClr val="3C3636"/>
          </a:solidFill>
          <a:latin typeface="+mn-lt"/>
        </a:defRPr>
      </a:lvl6pPr>
      <a:lvl7pPr marL="2971800" indent="-228600" algn="l" defTabSz="449263" rtl="0" eaLnBrk="0" fontAlgn="base" hangingPunct="0">
        <a:spcBef>
          <a:spcPts val="350"/>
        </a:spcBef>
        <a:spcAft>
          <a:spcPts val="350"/>
        </a:spcAft>
        <a:buClr>
          <a:srgbClr val="000000"/>
        </a:buClr>
        <a:buSzPct val="100000"/>
        <a:buFont typeface="Times New Roman" pitchFamily="18" charset="0"/>
        <a:defRPr sz="1400">
          <a:solidFill>
            <a:srgbClr val="3C3636"/>
          </a:solidFill>
          <a:latin typeface="+mn-lt"/>
        </a:defRPr>
      </a:lvl7pPr>
      <a:lvl8pPr marL="3429000" indent="-228600" algn="l" defTabSz="449263" rtl="0" eaLnBrk="0" fontAlgn="base" hangingPunct="0">
        <a:spcBef>
          <a:spcPts val="350"/>
        </a:spcBef>
        <a:spcAft>
          <a:spcPts val="350"/>
        </a:spcAft>
        <a:buClr>
          <a:srgbClr val="000000"/>
        </a:buClr>
        <a:buSzPct val="100000"/>
        <a:buFont typeface="Times New Roman" pitchFamily="18" charset="0"/>
        <a:defRPr sz="1400">
          <a:solidFill>
            <a:srgbClr val="3C3636"/>
          </a:solidFill>
          <a:latin typeface="+mn-lt"/>
        </a:defRPr>
      </a:lvl8pPr>
      <a:lvl9pPr marL="3886200" indent="-228600" algn="l" defTabSz="449263" rtl="0" eaLnBrk="0" fontAlgn="base" hangingPunct="0">
        <a:spcBef>
          <a:spcPts val="350"/>
        </a:spcBef>
        <a:spcAft>
          <a:spcPts val="350"/>
        </a:spcAft>
        <a:buClr>
          <a:srgbClr val="000000"/>
        </a:buClr>
        <a:buSzPct val="100000"/>
        <a:buFont typeface="Times New Roman" pitchFamily="18" charset="0"/>
        <a:defRPr sz="1400">
          <a:solidFill>
            <a:srgbClr val="3C3636"/>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9.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6145" name="Rectangle 1"/>
          <p:cNvSpPr>
            <a:spLocks noChangeArrowheads="1"/>
          </p:cNvSpPr>
          <p:nvPr/>
        </p:nvSpPr>
        <p:spPr bwMode="auto">
          <a:xfrm>
            <a:off x="1360488" y="709613"/>
            <a:ext cx="6781800" cy="2133600"/>
          </a:xfrm>
          <a:prstGeom prst="rect">
            <a:avLst/>
          </a:prstGeom>
          <a:noFill/>
          <a:ln w="9525">
            <a:noFill/>
            <a:round/>
            <a:headEnd/>
            <a:tailEnd/>
          </a:ln>
          <a:effectLst/>
        </p:spPr>
        <p:txBody>
          <a:bodyPr lIns="90000" tIns="46800" rIns="90000" bIns="46800" anchor="b"/>
          <a:lstStyle/>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3200" b="1">
                <a:solidFill>
                  <a:srgbClr val="FFFFFF"/>
                </a:solidFill>
                <a:latin typeface="Arial" charset="0"/>
              </a:rPr>
              <a:t>CHRODIS WP5 Task 3:</a:t>
            </a: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3200" b="1">
                <a:solidFill>
                  <a:srgbClr val="FFFFFF"/>
                </a:solidFill>
                <a:latin typeface="Arial" charset="0"/>
              </a:rPr>
              <a:t>Identification of Good Practice examples</a:t>
            </a: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3200" b="1">
              <a:solidFill>
                <a:srgbClr val="FFFFFF"/>
              </a:solidFill>
              <a:latin typeface="Arial" charset="0"/>
            </a:endParaRPr>
          </a:p>
        </p:txBody>
      </p:sp>
      <p:sp>
        <p:nvSpPr>
          <p:cNvPr id="6146" name="Rectangle 2"/>
          <p:cNvSpPr>
            <a:spLocks noChangeArrowheads="1"/>
          </p:cNvSpPr>
          <p:nvPr/>
        </p:nvSpPr>
        <p:spPr bwMode="auto">
          <a:xfrm>
            <a:off x="1905000" y="2843213"/>
            <a:ext cx="5410200" cy="423862"/>
          </a:xfrm>
          <a:prstGeom prst="rect">
            <a:avLst/>
          </a:prstGeom>
          <a:noFill/>
          <a:ln w="9525">
            <a:noFill/>
            <a:round/>
            <a:headEnd/>
            <a:tailEnd/>
          </a:ln>
          <a:effectLst/>
        </p:spPr>
        <p:txBody>
          <a:bodyPr lIns="90000" tIns="46800" rIns="90000" bIns="46800"/>
          <a:lstStyle/>
          <a:p>
            <a:pPr marL="342900" indent="-339725" algn="ctr" eaLnBrk="1" hangingPunct="1">
              <a:spcBef>
                <a:spcPts val="350"/>
              </a:spcBef>
              <a:spcAft>
                <a:spcPts val="350"/>
              </a:spcAft>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sz="1400">
                <a:solidFill>
                  <a:srgbClr val="FFFFFF"/>
                </a:solidFill>
                <a:latin typeface="Arial" charset="0"/>
              </a:rPr>
              <a:t>Cologne, May 26, 2015</a:t>
            </a:r>
          </a:p>
        </p:txBody>
      </p:sp>
      <p:pic>
        <p:nvPicPr>
          <p:cNvPr id="6147" name="Picture 3"/>
          <p:cNvPicPr>
            <a:picLocks noChangeAspect="1" noChangeArrowheads="1"/>
          </p:cNvPicPr>
          <p:nvPr/>
        </p:nvPicPr>
        <p:blipFill>
          <a:blip r:embed="rId4" cstate="print"/>
          <a:srcRect/>
          <a:stretch>
            <a:fillRect/>
          </a:stretch>
        </p:blipFill>
        <p:spPr bwMode="auto">
          <a:xfrm>
            <a:off x="4114800" y="4257675"/>
            <a:ext cx="755650" cy="488950"/>
          </a:xfrm>
          <a:prstGeom prst="rect">
            <a:avLst/>
          </a:prstGeom>
          <a:noFill/>
          <a:ln w="9525">
            <a:noFill/>
            <a:round/>
            <a:headEnd/>
            <a:tailEnd/>
          </a:ln>
          <a:effectLst/>
        </p:spPr>
      </p:pic>
      <p:sp>
        <p:nvSpPr>
          <p:cNvPr id="6148" name="Text Box 4"/>
          <p:cNvSpPr txBox="1">
            <a:spLocks noChangeArrowheads="1"/>
          </p:cNvSpPr>
          <p:nvPr/>
        </p:nvSpPr>
        <p:spPr bwMode="auto">
          <a:xfrm>
            <a:off x="4419600" y="4095750"/>
            <a:ext cx="4529138" cy="274638"/>
          </a:xfrm>
          <a:prstGeom prst="rect">
            <a:avLst/>
          </a:prstGeom>
          <a:noFill/>
          <a:ln w="9525">
            <a:noFill/>
            <a:round/>
            <a:headEnd/>
            <a:tailEnd/>
          </a:ln>
          <a:effectLst/>
        </p:spPr>
        <p:txBody>
          <a:bodyPr lIns="90000" tIns="46800" rIns="90000" bIns="46800">
            <a:spAutoFit/>
          </a:bodyPr>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s-ES" sz="1200" i="1">
                <a:solidFill>
                  <a:srgbClr val="3C3636"/>
                </a:solidFill>
                <a:latin typeface="Arial" charset="0"/>
              </a:rPr>
              <a:t>Christine Dimitrakaki, YPE, GR</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77" name="Group 37"/>
          <p:cNvGraphicFramePr>
            <a:graphicFrameLocks noGrp="1"/>
          </p:cNvGraphicFramePr>
          <p:nvPr>
            <p:ph type="tbl" idx="1"/>
          </p:nvPr>
        </p:nvGraphicFramePr>
        <p:xfrm>
          <a:off x="251520" y="1763886"/>
          <a:ext cx="8280920" cy="2740880"/>
        </p:xfrm>
        <a:graphic>
          <a:graphicData uri="http://schemas.openxmlformats.org/drawingml/2006/table">
            <a:tbl>
              <a:tblPr/>
              <a:tblGrid>
                <a:gridCol w="1025770"/>
                <a:gridCol w="2049802"/>
                <a:gridCol w="5205348"/>
              </a:tblGrid>
              <a:tr h="47795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Narrow" pitchFamily="34" charset="0"/>
                        </a:rPr>
                        <a:t>COUNTRY</a:t>
                      </a:r>
                      <a:endParaRPr kumimoji="0" lang="el-GR" sz="1100" b="1" i="0" u="none" strike="noStrike" cap="none" normalizeH="0" baseline="0" dirty="0" smtClean="0">
                        <a:ln>
                          <a:noFill/>
                        </a:ln>
                        <a:solidFill>
                          <a:schemeClr val="tx1"/>
                        </a:solidFill>
                        <a:effectLst/>
                        <a:latin typeface="Arial Narrow" pitchFamily="34" charset="0"/>
                      </a:endParaRPr>
                    </a:p>
                  </a:txBody>
                  <a:tcPr marT="37920" marB="379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smtClean="0">
                          <a:ln>
                            <a:noFill/>
                          </a:ln>
                          <a:solidFill>
                            <a:schemeClr val="tx1"/>
                          </a:solidFill>
                          <a:effectLst/>
                          <a:latin typeface="Arial Narrow" pitchFamily="34" charset="0"/>
                        </a:rPr>
                        <a:t>TITLE &amp; TYPE</a:t>
                      </a:r>
                      <a:endParaRPr kumimoji="0" lang="el-GR" sz="1100" b="1" i="0" u="none" strike="noStrike" cap="none" normalizeH="0" baseline="0" smtClean="0">
                        <a:ln>
                          <a:noFill/>
                        </a:ln>
                        <a:solidFill>
                          <a:schemeClr val="tx1"/>
                        </a:solidFill>
                        <a:effectLst/>
                        <a:latin typeface="Arial Narrow" pitchFamily="34" charset="0"/>
                      </a:endParaRPr>
                    </a:p>
                  </a:txBody>
                  <a:tcPr marT="37920" marB="37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Narrow" pitchFamily="34" charset="0"/>
                        </a:rPr>
                        <a:t>Brief description</a:t>
                      </a:r>
                      <a:endParaRPr kumimoji="0" lang="el-GR" sz="1100" b="1" i="0" u="none" strike="noStrike" cap="none" normalizeH="0" baseline="0" dirty="0" smtClean="0">
                        <a:ln>
                          <a:noFill/>
                        </a:ln>
                        <a:solidFill>
                          <a:schemeClr val="tx1"/>
                        </a:solidFill>
                        <a:effectLst/>
                        <a:latin typeface="Arial Narrow" pitchFamily="34" charset="0"/>
                      </a:endParaRPr>
                    </a:p>
                  </a:txBody>
                  <a:tcPr marT="37920" marB="37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06224">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100" b="1" i="0" u="none" strike="noStrike" cap="none" normalizeH="0" baseline="0" dirty="0" smtClean="0">
                          <a:ln>
                            <a:noFill/>
                          </a:ln>
                          <a:solidFill>
                            <a:srgbClr val="000000"/>
                          </a:solidFill>
                          <a:effectLst/>
                          <a:latin typeface="Arial Narrow" pitchFamily="34" charset="0"/>
                          <a:cs typeface="Times New Roman" pitchFamily="18" charset="0"/>
                        </a:rPr>
                        <a:t>BULGARIA </a:t>
                      </a:r>
                    </a:p>
                  </a:txBody>
                  <a:tcPr marT="37920" marB="379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100" b="1" i="0" u="none" strike="noStrike" cap="none" normalizeH="0" baseline="0" dirty="0" smtClean="0">
                          <a:ln>
                            <a:noFill/>
                          </a:ln>
                          <a:solidFill>
                            <a:srgbClr val="000000"/>
                          </a:solidFill>
                          <a:effectLst/>
                          <a:latin typeface="Arial Narrow" pitchFamily="34" charset="0"/>
                          <a:cs typeface="Times New Roman" pitchFamily="18" charset="0"/>
                        </a:rPr>
                        <a:t>CINDI /</a:t>
                      </a:r>
                      <a:r>
                        <a:rPr kumimoji="0" lang="el-GR" sz="1100" b="1" i="0" u="none" strike="noStrike" cap="none" normalizeH="0" baseline="0" dirty="0" err="1" smtClean="0">
                          <a:ln>
                            <a:noFill/>
                          </a:ln>
                          <a:solidFill>
                            <a:srgbClr val="000000"/>
                          </a:solidFill>
                          <a:effectLst/>
                          <a:latin typeface="Arial Narrow" pitchFamily="34" charset="0"/>
                          <a:cs typeface="Times New Roman" pitchFamily="18" charset="0"/>
                        </a:rPr>
                        <a:t>Countrywide</a:t>
                      </a:r>
                      <a:r>
                        <a:rPr kumimoji="0" lang="el-GR" sz="1100" b="1" i="0" u="none" strike="noStrike" cap="none" normalizeH="0" baseline="0" dirty="0" smtClean="0">
                          <a:ln>
                            <a:noFill/>
                          </a:ln>
                          <a:solidFill>
                            <a:srgbClr val="000000"/>
                          </a:solidFill>
                          <a:effectLst/>
                          <a:latin typeface="Arial Narrow" pitchFamily="34" charset="0"/>
                          <a:cs typeface="Times New Roman" pitchFamily="18" charset="0"/>
                        </a:rPr>
                        <a:t> </a:t>
                      </a:r>
                      <a:r>
                        <a:rPr kumimoji="0" lang="el-GR" sz="1100" b="1" i="0" u="none" strike="noStrike" cap="none" normalizeH="0" baseline="0" dirty="0" err="1" smtClean="0">
                          <a:ln>
                            <a:noFill/>
                          </a:ln>
                          <a:solidFill>
                            <a:srgbClr val="000000"/>
                          </a:solidFill>
                          <a:effectLst/>
                          <a:latin typeface="Arial Narrow" pitchFamily="34" charset="0"/>
                          <a:cs typeface="Times New Roman" pitchFamily="18" charset="0"/>
                        </a:rPr>
                        <a:t>Integrated</a:t>
                      </a:r>
                      <a:r>
                        <a:rPr kumimoji="0" lang="el-GR" sz="1100" b="1" i="0" u="none" strike="noStrike" cap="none" normalizeH="0" baseline="0" dirty="0" smtClean="0">
                          <a:ln>
                            <a:noFill/>
                          </a:ln>
                          <a:solidFill>
                            <a:srgbClr val="000000"/>
                          </a:solidFill>
                          <a:effectLst/>
                          <a:latin typeface="Arial Narrow" pitchFamily="34" charset="0"/>
                          <a:cs typeface="Times New Roman" pitchFamily="18" charset="0"/>
                        </a:rPr>
                        <a:t> </a:t>
                      </a:r>
                      <a:r>
                        <a:rPr kumimoji="0" lang="el-GR" sz="1100" b="1" i="0" u="none" strike="noStrike" cap="none" normalizeH="0" baseline="0" dirty="0" err="1" smtClean="0">
                          <a:ln>
                            <a:noFill/>
                          </a:ln>
                          <a:solidFill>
                            <a:srgbClr val="000000"/>
                          </a:solidFill>
                          <a:effectLst/>
                          <a:latin typeface="Arial Narrow" pitchFamily="34" charset="0"/>
                          <a:cs typeface="Times New Roman" pitchFamily="18" charset="0"/>
                        </a:rPr>
                        <a:t>Non</a:t>
                      </a:r>
                      <a:r>
                        <a:rPr kumimoji="0" lang="el-GR" sz="1100" b="1" i="0" u="none" strike="noStrike" cap="none" normalizeH="0" baseline="0" dirty="0" smtClean="0">
                          <a:ln>
                            <a:noFill/>
                          </a:ln>
                          <a:solidFill>
                            <a:srgbClr val="000000"/>
                          </a:solidFill>
                          <a:effectLst/>
                          <a:latin typeface="Arial Narrow" pitchFamily="34" charset="0"/>
                          <a:cs typeface="Times New Roman" pitchFamily="18" charset="0"/>
                        </a:rPr>
                        <a:t>-</a:t>
                      </a:r>
                      <a:r>
                        <a:rPr kumimoji="0" lang="el-GR" sz="1100" b="1" i="0" u="none" strike="noStrike" cap="none" normalizeH="0" baseline="0" dirty="0" err="1" smtClean="0">
                          <a:ln>
                            <a:noFill/>
                          </a:ln>
                          <a:solidFill>
                            <a:srgbClr val="000000"/>
                          </a:solidFill>
                          <a:effectLst/>
                          <a:latin typeface="Arial Narrow" pitchFamily="34" charset="0"/>
                          <a:cs typeface="Times New Roman" pitchFamily="18" charset="0"/>
                        </a:rPr>
                        <a:t>communicable</a:t>
                      </a:r>
                      <a:r>
                        <a:rPr kumimoji="0" lang="el-GR" sz="1100" b="1" i="0" u="none" strike="noStrike" cap="none" normalizeH="0" baseline="0" dirty="0" smtClean="0">
                          <a:ln>
                            <a:noFill/>
                          </a:ln>
                          <a:solidFill>
                            <a:srgbClr val="000000"/>
                          </a:solidFill>
                          <a:effectLst/>
                          <a:latin typeface="Arial Narrow" pitchFamily="34" charset="0"/>
                          <a:cs typeface="Times New Roman" pitchFamily="18" charset="0"/>
                        </a:rPr>
                        <a:t> </a:t>
                      </a:r>
                      <a:r>
                        <a:rPr kumimoji="0" lang="el-GR" sz="1100" b="1" i="0" u="none" strike="noStrike" cap="none" normalizeH="0" baseline="0" dirty="0" err="1" smtClean="0">
                          <a:ln>
                            <a:noFill/>
                          </a:ln>
                          <a:solidFill>
                            <a:srgbClr val="000000"/>
                          </a:solidFill>
                          <a:effectLst/>
                          <a:latin typeface="Arial Narrow" pitchFamily="34" charset="0"/>
                          <a:cs typeface="Times New Roman" pitchFamily="18" charset="0"/>
                        </a:rPr>
                        <a:t>Disease</a:t>
                      </a:r>
                      <a:r>
                        <a:rPr kumimoji="0" lang="el-GR" sz="1100" b="1" i="0" u="none" strike="noStrike" cap="none" normalizeH="0" baseline="0" dirty="0" smtClean="0">
                          <a:ln>
                            <a:noFill/>
                          </a:ln>
                          <a:solidFill>
                            <a:srgbClr val="000000"/>
                          </a:solidFill>
                          <a:effectLst/>
                          <a:latin typeface="Arial Narrow" pitchFamily="34" charset="0"/>
                          <a:cs typeface="Times New Roman" pitchFamily="18" charset="0"/>
                        </a:rPr>
                        <a:t> </a:t>
                      </a:r>
                      <a:r>
                        <a:rPr kumimoji="0" lang="el-GR" sz="1100" b="1" i="0" u="none" strike="noStrike" cap="none" normalizeH="0" baseline="0" dirty="0" err="1" smtClean="0">
                          <a:ln>
                            <a:noFill/>
                          </a:ln>
                          <a:solidFill>
                            <a:srgbClr val="000000"/>
                          </a:solidFill>
                          <a:effectLst/>
                          <a:latin typeface="Arial Narrow" pitchFamily="34" charset="0"/>
                          <a:cs typeface="Times New Roman" pitchFamily="18" charset="0"/>
                        </a:rPr>
                        <a:t>Intervention</a:t>
                      </a:r>
                      <a:r>
                        <a:rPr kumimoji="0" lang="el-GR" sz="1100" b="1" i="0" u="none" strike="noStrike" cap="none" normalizeH="0" baseline="0" dirty="0" smtClean="0">
                          <a:ln>
                            <a:noFill/>
                          </a:ln>
                          <a:solidFill>
                            <a:srgbClr val="000000"/>
                          </a:solidFill>
                          <a:effectLst/>
                          <a:latin typeface="Arial Narrow" pitchFamily="34" charset="0"/>
                          <a:cs typeface="Times New Roman" pitchFamily="18" charset="0"/>
                        </a:rPr>
                        <a:t> </a:t>
                      </a:r>
                    </a:p>
                  </a:txBody>
                  <a:tcPr marT="37920" marB="37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100" b="0" i="0" u="none" strike="noStrike" cap="none" normalizeH="0" baseline="0" dirty="0" smtClean="0">
                          <a:ln>
                            <a:noFill/>
                          </a:ln>
                          <a:solidFill>
                            <a:schemeClr val="tx1"/>
                          </a:solidFill>
                          <a:effectLst/>
                          <a:latin typeface="Arial Narrow" pitchFamily="34" charset="0"/>
                        </a:rPr>
                        <a:t>Main strategies of the program are directed to: </a:t>
                      </a:r>
                      <a:r>
                        <a:rPr kumimoji="0" lang="en-GB" sz="1100" b="1" i="0" u="none" strike="noStrike" cap="none" normalizeH="0" baseline="0" dirty="0" smtClean="0">
                          <a:ln>
                            <a:noFill/>
                          </a:ln>
                          <a:solidFill>
                            <a:schemeClr val="tx1"/>
                          </a:solidFill>
                          <a:effectLst/>
                          <a:latin typeface="Arial Narrow" pitchFamily="34" charset="0"/>
                        </a:rPr>
                        <a:t>health education of the population to control the main risk factors for NCDs and health; building capacity among medical specialists and program partners; participation of communities and institutions in program activities; </a:t>
                      </a:r>
                      <a:r>
                        <a:rPr kumimoji="0" lang="en-GB" sz="1100" b="0" i="0" u="none" strike="noStrike" cap="none" normalizeH="0" baseline="0" dirty="0" smtClean="0">
                          <a:ln>
                            <a:noFill/>
                          </a:ln>
                          <a:solidFill>
                            <a:schemeClr val="tx1"/>
                          </a:solidFill>
                          <a:effectLst/>
                          <a:latin typeface="Arial Narrow" pitchFamily="34" charset="0"/>
                        </a:rPr>
                        <a:t>development of guiding principles and guidelines of good practice of the professionals and partners, and information materials to the population, etc. Target group - population of working age (25-64), including groups at high risk for certain diseases; </a:t>
                      </a:r>
                      <a:br>
                        <a:rPr kumimoji="0" lang="en-GB" sz="1100" b="0" i="0" u="none" strike="noStrike" cap="none" normalizeH="0" baseline="0" dirty="0" smtClean="0">
                          <a:ln>
                            <a:noFill/>
                          </a:ln>
                          <a:solidFill>
                            <a:schemeClr val="tx1"/>
                          </a:solidFill>
                          <a:effectLst/>
                          <a:latin typeface="Arial Narrow" pitchFamily="34" charset="0"/>
                        </a:rPr>
                      </a:br>
                      <a:r>
                        <a:rPr kumimoji="0" lang="en-GB" sz="1100" b="0" i="0" u="none" strike="noStrike" cap="none" normalizeH="0" baseline="0" dirty="0" smtClean="0">
                          <a:ln>
                            <a:noFill/>
                          </a:ln>
                          <a:solidFill>
                            <a:schemeClr val="tx1"/>
                          </a:solidFill>
                          <a:effectLst/>
                          <a:latin typeface="Arial Narrow" pitchFamily="34" charset="0"/>
                        </a:rPr>
                        <a:t>Target group of child component of the program - students (14-18), teachers, parents.</a:t>
                      </a:r>
                      <a:r>
                        <a:rPr kumimoji="0" lang="el-GR" sz="1100" b="0" i="0" u="none" strike="noStrike" cap="none" normalizeH="0" baseline="0" dirty="0" smtClean="0">
                          <a:ln>
                            <a:noFill/>
                          </a:ln>
                          <a:solidFill>
                            <a:schemeClr val="tx1"/>
                          </a:solidFill>
                          <a:effectLst/>
                          <a:latin typeface="Arial Narrow" pitchFamily="34" charset="0"/>
                        </a:rPr>
                        <a:t>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100" b="0" i="0" u="none" strike="noStrike" cap="none" normalizeH="0" baseline="0" dirty="0" smtClean="0">
                          <a:ln>
                            <a:noFill/>
                          </a:ln>
                          <a:solidFill>
                            <a:schemeClr val="tx1"/>
                          </a:solidFill>
                          <a:effectLst/>
                          <a:latin typeface="Arial Narrow" pitchFamily="34" charset="0"/>
                        </a:rPr>
                        <a:t/>
                      </a:r>
                      <a:br>
                        <a:rPr kumimoji="0" lang="en-GB" sz="1100" b="0" i="0" u="none" strike="noStrike" cap="none" normalizeH="0" baseline="0" dirty="0" smtClean="0">
                          <a:ln>
                            <a:noFill/>
                          </a:ln>
                          <a:solidFill>
                            <a:schemeClr val="tx1"/>
                          </a:solidFill>
                          <a:effectLst/>
                          <a:latin typeface="Arial Narrow" pitchFamily="34" charset="0"/>
                        </a:rPr>
                      </a:br>
                      <a:endParaRPr kumimoji="0" lang="el-GR" sz="1100" b="0" i="0" u="none" strike="noStrike" cap="none" normalizeH="0" baseline="0" dirty="0" smtClean="0">
                        <a:ln>
                          <a:noFill/>
                        </a:ln>
                        <a:solidFill>
                          <a:schemeClr val="tx1"/>
                        </a:solidFill>
                        <a:effectLst/>
                        <a:latin typeface="Arial Narrow" pitchFamily="34" charset="0"/>
                      </a:endParaRPr>
                    </a:p>
                  </a:txBody>
                  <a:tcPr marT="37920" marB="37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4800">
                <a:tc vMerge="1">
                  <a:txBody>
                    <a:bodyPr/>
                    <a:lstStyle/>
                    <a:p>
                      <a:endParaRPr lang="el-GR"/>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100" b="1" i="0" u="none" strike="noStrike" cap="none" normalizeH="0" baseline="0" dirty="0" smtClean="0">
                          <a:ln>
                            <a:noFill/>
                          </a:ln>
                          <a:solidFill>
                            <a:schemeClr val="tx1"/>
                          </a:solidFill>
                          <a:effectLst/>
                          <a:latin typeface="Arial Narrow" pitchFamily="34" charset="0"/>
                        </a:rPr>
                        <a:t>POLICY_ </a:t>
                      </a:r>
                      <a:br>
                        <a:rPr kumimoji="0" lang="en-GB" sz="1100" b="1" i="0" u="none" strike="noStrike" cap="none" normalizeH="0" baseline="0" dirty="0" smtClean="0">
                          <a:ln>
                            <a:noFill/>
                          </a:ln>
                          <a:solidFill>
                            <a:schemeClr val="tx1"/>
                          </a:solidFill>
                          <a:effectLst/>
                          <a:latin typeface="Arial Narrow" pitchFamily="34" charset="0"/>
                        </a:rPr>
                      </a:br>
                      <a:r>
                        <a:rPr kumimoji="0" lang="en-GB" sz="1100" b="1" i="0" u="none" strike="noStrike" cap="none" normalizeH="0" baseline="0" dirty="0" smtClean="0">
                          <a:ln>
                            <a:noFill/>
                          </a:ln>
                          <a:solidFill>
                            <a:schemeClr val="tx1"/>
                          </a:solidFill>
                          <a:effectLst/>
                          <a:latin typeface="Arial Narrow" pitchFamily="34" charset="0"/>
                        </a:rPr>
                        <a:t>Total Ban on Smoking in Indoor &amp; Some Outdoor Public Places</a:t>
                      </a:r>
                      <a:r>
                        <a:rPr kumimoji="0" lang="el-GR" sz="1100" b="1" i="0" u="none" strike="noStrike" cap="none" normalizeH="0" baseline="0" dirty="0" smtClean="0">
                          <a:ln>
                            <a:noFill/>
                          </a:ln>
                          <a:solidFill>
                            <a:schemeClr val="tx1"/>
                          </a:solidFill>
                          <a:effectLst/>
                          <a:latin typeface="Arial Narrow" pitchFamily="34" charset="0"/>
                        </a:rPr>
                        <a:t> </a:t>
                      </a:r>
                    </a:p>
                  </a:txBody>
                  <a:tcPr marT="37920" marB="37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100" b="0" i="0" u="none" strike="noStrike" cap="none" normalizeH="0" baseline="0" dirty="0" smtClean="0">
                          <a:ln>
                            <a:noFill/>
                          </a:ln>
                          <a:solidFill>
                            <a:schemeClr val="tx1"/>
                          </a:solidFill>
                          <a:effectLst/>
                          <a:latin typeface="Arial Narrow" pitchFamily="34" charset="0"/>
                        </a:rPr>
                        <a:t>Complete ban on </a:t>
                      </a:r>
                      <a:r>
                        <a:rPr kumimoji="0" lang="en-GB" sz="1100" b="0" i="0" u="none" strike="noStrike" cap="none" normalizeH="0" baseline="0" dirty="0" err="1" smtClean="0">
                          <a:ln>
                            <a:noFill/>
                          </a:ln>
                          <a:solidFill>
                            <a:schemeClr val="tx1"/>
                          </a:solidFill>
                          <a:effectLst/>
                          <a:latin typeface="Arial Narrow" pitchFamily="34" charset="0"/>
                        </a:rPr>
                        <a:t>smokng</a:t>
                      </a:r>
                      <a:r>
                        <a:rPr kumimoji="0" lang="en-GB" sz="1100" b="0" i="0" u="none" strike="noStrike" cap="none" normalizeH="0" baseline="0" dirty="0" smtClean="0">
                          <a:ln>
                            <a:noFill/>
                          </a:ln>
                          <a:solidFill>
                            <a:schemeClr val="tx1"/>
                          </a:solidFill>
                          <a:effectLst/>
                          <a:latin typeface="Arial Narrow" pitchFamily="34" charset="0"/>
                        </a:rPr>
                        <a:t> in indoor and some outdoor public places</a:t>
                      </a:r>
                      <a:endParaRPr kumimoji="0" lang="el-GR" sz="1100" b="0" i="0" u="none" strike="noStrike" cap="none" normalizeH="0" baseline="0" dirty="0" smtClean="0">
                        <a:ln>
                          <a:noFill/>
                        </a:ln>
                        <a:solidFill>
                          <a:schemeClr val="tx1"/>
                        </a:solidFill>
                        <a:effectLst/>
                        <a:latin typeface="Arial Narrow" pitchFamily="34" charset="0"/>
                      </a:endParaRPr>
                    </a:p>
                  </a:txBody>
                  <a:tcPr marT="37920" marB="37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339" name="Group 75"/>
          <p:cNvGraphicFramePr>
            <a:graphicFrameLocks noGrp="1"/>
          </p:cNvGraphicFramePr>
          <p:nvPr>
            <p:ph type="tbl" idx="1"/>
          </p:nvPr>
        </p:nvGraphicFramePr>
        <p:xfrm>
          <a:off x="179512" y="1835894"/>
          <a:ext cx="8496621" cy="3197352"/>
        </p:xfrm>
        <a:graphic>
          <a:graphicData uri="http://schemas.openxmlformats.org/drawingml/2006/table">
            <a:tbl>
              <a:tblPr/>
              <a:tblGrid>
                <a:gridCol w="1052489"/>
                <a:gridCol w="1698254"/>
                <a:gridCol w="5745878"/>
              </a:tblGrid>
              <a:tr h="28803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Narrow" pitchFamily="34" charset="0"/>
                        </a:rPr>
                        <a:t>COUNTRY</a:t>
                      </a:r>
                      <a:endParaRPr kumimoji="0" lang="el-GR" sz="1100" b="1" i="0" u="none" strike="noStrike" cap="none" normalizeH="0" baseline="0" dirty="0" smtClean="0">
                        <a:ln>
                          <a:noFill/>
                        </a:ln>
                        <a:solidFill>
                          <a:schemeClr val="tx1"/>
                        </a:solidFill>
                        <a:effectLst/>
                        <a:latin typeface="Arial Narrow" pitchFamily="34" charset="0"/>
                      </a:endParaRPr>
                    </a:p>
                  </a:txBody>
                  <a:tcPr marT="37920" marB="379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smtClean="0">
                          <a:ln>
                            <a:noFill/>
                          </a:ln>
                          <a:solidFill>
                            <a:schemeClr val="tx1"/>
                          </a:solidFill>
                          <a:effectLst/>
                          <a:latin typeface="Arial Narrow" pitchFamily="34" charset="0"/>
                        </a:rPr>
                        <a:t>TITLE &amp; TYPE</a:t>
                      </a:r>
                      <a:endParaRPr kumimoji="0" lang="el-GR" sz="1100" b="1" i="0" u="none" strike="noStrike" cap="none" normalizeH="0" baseline="0" smtClean="0">
                        <a:ln>
                          <a:noFill/>
                        </a:ln>
                        <a:solidFill>
                          <a:schemeClr val="tx1"/>
                        </a:solidFill>
                        <a:effectLst/>
                        <a:latin typeface="Arial Narrow" pitchFamily="34" charset="0"/>
                      </a:endParaRPr>
                    </a:p>
                  </a:txBody>
                  <a:tcPr marT="37920" marB="37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smtClean="0">
                          <a:ln>
                            <a:noFill/>
                          </a:ln>
                          <a:solidFill>
                            <a:schemeClr val="tx1"/>
                          </a:solidFill>
                          <a:effectLst/>
                          <a:latin typeface="Arial Narrow" pitchFamily="34" charset="0"/>
                        </a:rPr>
                        <a:t>Brief description</a:t>
                      </a:r>
                      <a:endParaRPr kumimoji="0" lang="el-GR" sz="1100" b="1" i="0" u="none" strike="noStrike" cap="none" normalizeH="0" baseline="0" smtClean="0">
                        <a:ln>
                          <a:noFill/>
                        </a:ln>
                        <a:solidFill>
                          <a:schemeClr val="tx1"/>
                        </a:solidFill>
                        <a:effectLst/>
                        <a:latin typeface="Arial Narrow" pitchFamily="34" charset="0"/>
                      </a:endParaRPr>
                    </a:p>
                  </a:txBody>
                  <a:tcPr marT="37920" marB="37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24136">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dirty="0" smtClean="0">
                          <a:ln>
                            <a:noFill/>
                          </a:ln>
                          <a:solidFill>
                            <a:srgbClr val="000000"/>
                          </a:solidFill>
                          <a:effectLst/>
                          <a:latin typeface="Arial Narrow" pitchFamily="34" charset="0"/>
                          <a:cs typeface="Times New Roman" pitchFamily="18" charset="0"/>
                        </a:rPr>
                        <a:t>Greece</a:t>
                      </a:r>
                      <a:endParaRPr kumimoji="0" lang="el-GR" sz="1100" b="1" i="0" u="none" strike="noStrike" cap="none" normalizeH="0" baseline="0" dirty="0" smtClean="0">
                        <a:ln>
                          <a:noFill/>
                        </a:ln>
                        <a:solidFill>
                          <a:srgbClr val="000000"/>
                        </a:solidFill>
                        <a:effectLst/>
                        <a:latin typeface="Arial Narrow" pitchFamily="34" charset="0"/>
                        <a:cs typeface="Times New Roman" pitchFamily="18" charset="0"/>
                      </a:endParaRPr>
                    </a:p>
                  </a:txBody>
                  <a:tcPr marT="37920" marB="379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100" b="1" i="0" u="none" strike="noStrike" cap="none" normalizeH="0" baseline="0" dirty="0" err="1" smtClean="0">
                          <a:ln>
                            <a:noFill/>
                          </a:ln>
                          <a:solidFill>
                            <a:srgbClr val="000000"/>
                          </a:solidFill>
                          <a:effectLst/>
                          <a:latin typeface="Arial Narrow" pitchFamily="34" charset="0"/>
                        </a:rPr>
                        <a:t>INTERVENTION_The</a:t>
                      </a:r>
                      <a:r>
                        <a:rPr kumimoji="0" lang="el-GR" sz="1100" b="1" i="0" u="none" strike="noStrike" cap="none" normalizeH="0" baseline="0" dirty="0" smtClean="0">
                          <a:ln>
                            <a:noFill/>
                          </a:ln>
                          <a:solidFill>
                            <a:srgbClr val="000000"/>
                          </a:solidFill>
                          <a:effectLst/>
                          <a:latin typeface="Arial Narrow" pitchFamily="34" charset="0"/>
                        </a:rPr>
                        <a:t> DEPLAN </a:t>
                      </a:r>
                      <a:r>
                        <a:rPr kumimoji="0" lang="el-GR" sz="1100" b="1" i="0" u="none" strike="noStrike" cap="none" normalizeH="0" baseline="0" dirty="0" err="1" smtClean="0">
                          <a:ln>
                            <a:noFill/>
                          </a:ln>
                          <a:solidFill>
                            <a:srgbClr val="000000"/>
                          </a:solidFill>
                          <a:effectLst/>
                          <a:latin typeface="Arial Narrow" pitchFamily="34" charset="0"/>
                        </a:rPr>
                        <a:t>study</a:t>
                      </a:r>
                      <a:r>
                        <a:rPr kumimoji="0" lang="el-GR" sz="1100" b="1" i="0" u="none" strike="noStrike" cap="none" normalizeH="0" baseline="0" dirty="0" smtClean="0">
                          <a:ln>
                            <a:noFill/>
                          </a:ln>
                          <a:solidFill>
                            <a:srgbClr val="000000"/>
                          </a:solidFill>
                          <a:effectLst/>
                          <a:latin typeface="Arial Narrow" pitchFamily="34" charset="0"/>
                        </a:rPr>
                        <a:t>-a </a:t>
                      </a:r>
                      <a:r>
                        <a:rPr kumimoji="0" lang="el-GR" sz="1100" b="1" i="0" u="none" strike="noStrike" cap="none" normalizeH="0" baseline="0" dirty="0" err="1" smtClean="0">
                          <a:ln>
                            <a:noFill/>
                          </a:ln>
                          <a:solidFill>
                            <a:srgbClr val="000000"/>
                          </a:solidFill>
                          <a:effectLst/>
                          <a:latin typeface="Arial Narrow" pitchFamily="34" charset="0"/>
                        </a:rPr>
                        <a:t>community</a:t>
                      </a:r>
                      <a:r>
                        <a:rPr kumimoji="0" lang="el-GR" sz="1100" b="1" i="0" u="none" strike="noStrike" cap="none" normalizeH="0" baseline="0" dirty="0" smtClean="0">
                          <a:ln>
                            <a:noFill/>
                          </a:ln>
                          <a:solidFill>
                            <a:srgbClr val="000000"/>
                          </a:solidFill>
                          <a:effectLst/>
                          <a:latin typeface="Arial Narrow" pitchFamily="34" charset="0"/>
                        </a:rPr>
                        <a:t>-</a:t>
                      </a:r>
                      <a:r>
                        <a:rPr kumimoji="0" lang="el-GR" sz="1100" b="1" i="0" u="none" strike="noStrike" cap="none" normalizeH="0" baseline="0" dirty="0" err="1" smtClean="0">
                          <a:ln>
                            <a:noFill/>
                          </a:ln>
                          <a:solidFill>
                            <a:srgbClr val="000000"/>
                          </a:solidFill>
                          <a:effectLst/>
                          <a:latin typeface="Arial Narrow" pitchFamily="34" charset="0"/>
                        </a:rPr>
                        <a:t>based</a:t>
                      </a:r>
                      <a:r>
                        <a:rPr kumimoji="0" lang="el-GR" sz="1100" b="1" i="0" u="none" strike="noStrike" cap="none" normalizeH="0" baseline="0" dirty="0" smtClean="0">
                          <a:ln>
                            <a:noFill/>
                          </a:ln>
                          <a:solidFill>
                            <a:srgbClr val="000000"/>
                          </a:solidFill>
                          <a:effectLst/>
                          <a:latin typeface="Arial Narrow" pitchFamily="34" charset="0"/>
                        </a:rPr>
                        <a:t> </a:t>
                      </a:r>
                      <a:r>
                        <a:rPr kumimoji="0" lang="el-GR" sz="1100" b="1" i="0" u="none" strike="noStrike" cap="none" normalizeH="0" baseline="0" dirty="0" err="1" smtClean="0">
                          <a:ln>
                            <a:noFill/>
                          </a:ln>
                          <a:solidFill>
                            <a:srgbClr val="000000"/>
                          </a:solidFill>
                          <a:effectLst/>
                          <a:latin typeface="Arial Narrow" pitchFamily="34" charset="0"/>
                        </a:rPr>
                        <a:t>lifestyle</a:t>
                      </a:r>
                      <a:r>
                        <a:rPr kumimoji="0" lang="el-GR" sz="1100" b="1" i="0" u="none" strike="noStrike" cap="none" normalizeH="0" baseline="0" dirty="0" smtClean="0">
                          <a:ln>
                            <a:noFill/>
                          </a:ln>
                          <a:solidFill>
                            <a:srgbClr val="000000"/>
                          </a:solidFill>
                          <a:effectLst/>
                          <a:latin typeface="Arial Narrow" pitchFamily="34" charset="0"/>
                        </a:rPr>
                        <a:t> </a:t>
                      </a:r>
                      <a:r>
                        <a:rPr kumimoji="0" lang="el-GR" sz="1100" b="1" i="0" u="none" strike="noStrike" cap="none" normalizeH="0" baseline="0" dirty="0" err="1" smtClean="0">
                          <a:ln>
                            <a:noFill/>
                          </a:ln>
                          <a:solidFill>
                            <a:srgbClr val="000000"/>
                          </a:solidFill>
                          <a:effectLst/>
                          <a:latin typeface="Arial Narrow" pitchFamily="34" charset="0"/>
                        </a:rPr>
                        <a:t>intervention</a:t>
                      </a:r>
                      <a:r>
                        <a:rPr kumimoji="0" lang="el-GR" sz="1100" b="1" i="0" u="none" strike="noStrike" cap="none" normalizeH="0" baseline="0" dirty="0" smtClean="0">
                          <a:ln>
                            <a:noFill/>
                          </a:ln>
                          <a:solidFill>
                            <a:srgbClr val="000000"/>
                          </a:solidFill>
                          <a:effectLst/>
                          <a:latin typeface="Arial Narrow" pitchFamily="34" charset="0"/>
                        </a:rPr>
                        <a:t> </a:t>
                      </a:r>
                      <a:r>
                        <a:rPr kumimoji="0" lang="el-GR" sz="1100" b="1" i="0" u="none" strike="noStrike" cap="none" normalizeH="0" baseline="0" dirty="0" err="1" smtClean="0">
                          <a:ln>
                            <a:noFill/>
                          </a:ln>
                          <a:solidFill>
                            <a:srgbClr val="000000"/>
                          </a:solidFill>
                          <a:effectLst/>
                          <a:latin typeface="Arial Narrow" pitchFamily="34" charset="0"/>
                        </a:rPr>
                        <a:t>to</a:t>
                      </a:r>
                      <a:r>
                        <a:rPr kumimoji="0" lang="el-GR" sz="1100" b="1" i="0" u="none" strike="noStrike" cap="none" normalizeH="0" baseline="0" dirty="0" smtClean="0">
                          <a:ln>
                            <a:noFill/>
                          </a:ln>
                          <a:solidFill>
                            <a:srgbClr val="000000"/>
                          </a:solidFill>
                          <a:effectLst/>
                          <a:latin typeface="Arial Narrow" pitchFamily="34" charset="0"/>
                        </a:rPr>
                        <a:t> </a:t>
                      </a:r>
                      <a:r>
                        <a:rPr kumimoji="0" lang="el-GR" sz="1100" b="1" i="0" u="none" strike="noStrike" cap="none" normalizeH="0" baseline="0" dirty="0" err="1" smtClean="0">
                          <a:ln>
                            <a:noFill/>
                          </a:ln>
                          <a:solidFill>
                            <a:srgbClr val="000000"/>
                          </a:solidFill>
                          <a:effectLst/>
                          <a:latin typeface="Arial Narrow" pitchFamily="34" charset="0"/>
                        </a:rPr>
                        <a:t>prevent</a:t>
                      </a:r>
                      <a:r>
                        <a:rPr kumimoji="0" lang="el-GR" sz="1100" b="1" i="0" u="none" strike="noStrike" cap="none" normalizeH="0" baseline="0" dirty="0" smtClean="0">
                          <a:ln>
                            <a:noFill/>
                          </a:ln>
                          <a:solidFill>
                            <a:srgbClr val="000000"/>
                          </a:solidFill>
                          <a:effectLst/>
                          <a:latin typeface="Arial Narrow" pitchFamily="34" charset="0"/>
                        </a:rPr>
                        <a:t> </a:t>
                      </a:r>
                      <a:r>
                        <a:rPr kumimoji="0" lang="el-GR" sz="1100" b="1" i="0" u="none" strike="noStrike" cap="none" normalizeH="0" baseline="0" dirty="0" err="1" smtClean="0">
                          <a:ln>
                            <a:noFill/>
                          </a:ln>
                          <a:solidFill>
                            <a:srgbClr val="000000"/>
                          </a:solidFill>
                          <a:effectLst/>
                          <a:latin typeface="Arial Narrow" pitchFamily="34" charset="0"/>
                        </a:rPr>
                        <a:t>type</a:t>
                      </a:r>
                      <a:r>
                        <a:rPr kumimoji="0" lang="el-GR" sz="1100" b="1" i="0" u="none" strike="noStrike" cap="none" normalizeH="0" baseline="0" dirty="0" smtClean="0">
                          <a:ln>
                            <a:noFill/>
                          </a:ln>
                          <a:solidFill>
                            <a:srgbClr val="000000"/>
                          </a:solidFill>
                          <a:effectLst/>
                          <a:latin typeface="Arial Narrow" pitchFamily="34" charset="0"/>
                        </a:rPr>
                        <a:t> 2 </a:t>
                      </a:r>
                      <a:r>
                        <a:rPr kumimoji="0" lang="el-GR" sz="1100" b="1" i="0" u="none" strike="noStrike" cap="none" normalizeH="0" baseline="0" dirty="0" err="1" smtClean="0">
                          <a:ln>
                            <a:noFill/>
                          </a:ln>
                          <a:solidFill>
                            <a:srgbClr val="000000"/>
                          </a:solidFill>
                          <a:effectLst/>
                          <a:latin typeface="Arial Narrow" pitchFamily="34" charset="0"/>
                        </a:rPr>
                        <a:t>diabetes</a:t>
                      </a:r>
                      <a:r>
                        <a:rPr kumimoji="0" lang="el-GR" sz="1100" b="1" i="0" u="none" strike="noStrike" cap="none" normalizeH="0" baseline="0" dirty="0" smtClean="0">
                          <a:ln>
                            <a:noFill/>
                          </a:ln>
                          <a:solidFill>
                            <a:srgbClr val="000000"/>
                          </a:solidFill>
                          <a:effectLst/>
                          <a:latin typeface="Arial Narrow" pitchFamily="34" charset="0"/>
                        </a:rPr>
                        <a:t> </a:t>
                      </a:r>
                      <a:r>
                        <a:rPr kumimoji="0" lang="el-GR" sz="1100" b="1" i="0" u="none" strike="noStrike" cap="none" normalizeH="0" baseline="0" dirty="0" err="1" smtClean="0">
                          <a:ln>
                            <a:noFill/>
                          </a:ln>
                          <a:solidFill>
                            <a:srgbClr val="000000"/>
                          </a:solidFill>
                          <a:effectLst/>
                          <a:latin typeface="Arial Narrow" pitchFamily="34" charset="0"/>
                        </a:rPr>
                        <a:t>in</a:t>
                      </a:r>
                      <a:r>
                        <a:rPr kumimoji="0" lang="el-GR" sz="1100" b="1" i="0" u="none" strike="noStrike" cap="none" normalizeH="0" baseline="0" dirty="0" smtClean="0">
                          <a:ln>
                            <a:noFill/>
                          </a:ln>
                          <a:solidFill>
                            <a:srgbClr val="000000"/>
                          </a:solidFill>
                          <a:effectLst/>
                          <a:latin typeface="Arial Narrow" pitchFamily="34" charset="0"/>
                        </a:rPr>
                        <a:t> </a:t>
                      </a:r>
                      <a:r>
                        <a:rPr kumimoji="0" lang="el-GR" sz="1100" b="1" i="0" u="none" strike="noStrike" cap="none" normalizeH="0" baseline="0" dirty="0" err="1" smtClean="0">
                          <a:ln>
                            <a:noFill/>
                          </a:ln>
                          <a:solidFill>
                            <a:srgbClr val="000000"/>
                          </a:solidFill>
                          <a:effectLst/>
                          <a:latin typeface="Arial Narrow" pitchFamily="34" charset="0"/>
                        </a:rPr>
                        <a:t>Greece</a:t>
                      </a:r>
                      <a:endParaRPr kumimoji="0" lang="el-GR" sz="1100" b="1" i="0" u="none" strike="noStrike" cap="none" normalizeH="0" baseline="0" dirty="0" smtClean="0">
                        <a:ln>
                          <a:noFill/>
                        </a:ln>
                        <a:solidFill>
                          <a:srgbClr val="000000"/>
                        </a:solidFill>
                        <a:effectLst/>
                        <a:latin typeface="Arial Narrow" pitchFamily="34" charset="0"/>
                      </a:endParaRPr>
                    </a:p>
                  </a:txBody>
                  <a:tcPr marT="37920" marB="37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100" b="1" i="0" u="none" strike="noStrike" cap="none" normalizeH="0" baseline="0" dirty="0" smtClean="0">
                          <a:ln>
                            <a:noFill/>
                          </a:ln>
                          <a:solidFill>
                            <a:srgbClr val="000000"/>
                          </a:solidFill>
                          <a:effectLst/>
                          <a:latin typeface="Arial Narrow" pitchFamily="34" charset="0"/>
                        </a:rPr>
                        <a:t>A </a:t>
                      </a:r>
                      <a:r>
                        <a:rPr kumimoji="0" lang="el-GR" sz="1100" b="1" i="0" u="none" strike="noStrike" cap="none" normalizeH="0" baseline="0" dirty="0" err="1" smtClean="0">
                          <a:ln>
                            <a:noFill/>
                          </a:ln>
                          <a:solidFill>
                            <a:srgbClr val="000000"/>
                          </a:solidFill>
                          <a:effectLst/>
                          <a:latin typeface="Arial Narrow" pitchFamily="34" charset="0"/>
                        </a:rPr>
                        <a:t>non</a:t>
                      </a:r>
                      <a:r>
                        <a:rPr kumimoji="0" lang="el-GR" sz="1100" b="1" i="0" u="none" strike="noStrike" cap="none" normalizeH="0" baseline="0" dirty="0" smtClean="0">
                          <a:ln>
                            <a:noFill/>
                          </a:ln>
                          <a:solidFill>
                            <a:srgbClr val="000000"/>
                          </a:solidFill>
                          <a:effectLst/>
                          <a:latin typeface="Arial Narrow" pitchFamily="34" charset="0"/>
                        </a:rPr>
                        <a:t>-</a:t>
                      </a:r>
                      <a:r>
                        <a:rPr kumimoji="0" lang="el-GR" sz="1100" b="1" i="0" u="none" strike="noStrike" cap="none" normalizeH="0" baseline="0" dirty="0" err="1" smtClean="0">
                          <a:ln>
                            <a:noFill/>
                          </a:ln>
                          <a:solidFill>
                            <a:srgbClr val="000000"/>
                          </a:solidFill>
                          <a:effectLst/>
                          <a:latin typeface="Arial Narrow" pitchFamily="34" charset="0"/>
                        </a:rPr>
                        <a:t>intensive</a:t>
                      </a:r>
                      <a:r>
                        <a:rPr kumimoji="0" lang="el-GR" sz="1100" b="1" i="0" u="none" strike="noStrike" cap="none" normalizeH="0" baseline="0" dirty="0" smtClean="0">
                          <a:ln>
                            <a:noFill/>
                          </a:ln>
                          <a:solidFill>
                            <a:srgbClr val="000000"/>
                          </a:solidFill>
                          <a:effectLst/>
                          <a:latin typeface="Arial Narrow" pitchFamily="34" charset="0"/>
                        </a:rPr>
                        <a:t>, </a:t>
                      </a:r>
                      <a:r>
                        <a:rPr kumimoji="0" lang="el-GR" sz="1100" b="1" i="0" u="none" strike="noStrike" cap="none" normalizeH="0" baseline="0" dirty="0" err="1" smtClean="0">
                          <a:ln>
                            <a:noFill/>
                          </a:ln>
                          <a:solidFill>
                            <a:srgbClr val="000000"/>
                          </a:solidFill>
                          <a:effectLst/>
                          <a:latin typeface="Arial Narrow" pitchFamily="34" charset="0"/>
                        </a:rPr>
                        <a:t>community</a:t>
                      </a:r>
                      <a:r>
                        <a:rPr kumimoji="0" lang="el-GR" sz="1100" b="1" i="0" u="none" strike="noStrike" cap="none" normalizeH="0" baseline="0" dirty="0" smtClean="0">
                          <a:ln>
                            <a:noFill/>
                          </a:ln>
                          <a:solidFill>
                            <a:srgbClr val="000000"/>
                          </a:solidFill>
                          <a:effectLst/>
                          <a:latin typeface="Arial Narrow" pitchFamily="34" charset="0"/>
                        </a:rPr>
                        <a:t>-</a:t>
                      </a:r>
                      <a:r>
                        <a:rPr kumimoji="0" lang="el-GR" sz="1100" b="1" i="0" u="none" strike="noStrike" cap="none" normalizeH="0" baseline="0" dirty="0" err="1" smtClean="0">
                          <a:ln>
                            <a:noFill/>
                          </a:ln>
                          <a:solidFill>
                            <a:srgbClr val="000000"/>
                          </a:solidFill>
                          <a:effectLst/>
                          <a:latin typeface="Arial Narrow" pitchFamily="34" charset="0"/>
                        </a:rPr>
                        <a:t>based</a:t>
                      </a:r>
                      <a:r>
                        <a:rPr kumimoji="0" lang="el-GR" sz="1100" b="1" i="0" u="none" strike="noStrike" cap="none" normalizeH="0" baseline="0" dirty="0" smtClean="0">
                          <a:ln>
                            <a:noFill/>
                          </a:ln>
                          <a:solidFill>
                            <a:srgbClr val="000000"/>
                          </a:solidFill>
                          <a:effectLst/>
                          <a:latin typeface="Arial Narrow" pitchFamily="34" charset="0"/>
                        </a:rPr>
                        <a:t> </a:t>
                      </a:r>
                      <a:r>
                        <a:rPr kumimoji="0" lang="el-GR" sz="1100" b="1" i="0" u="none" strike="noStrike" cap="none" normalizeH="0" baseline="0" dirty="0" err="1" smtClean="0">
                          <a:ln>
                            <a:noFill/>
                          </a:ln>
                          <a:solidFill>
                            <a:srgbClr val="000000"/>
                          </a:solidFill>
                          <a:effectLst/>
                          <a:latin typeface="Arial Narrow" pitchFamily="34" charset="0"/>
                        </a:rPr>
                        <a:t>lifestyle</a:t>
                      </a:r>
                      <a:r>
                        <a:rPr kumimoji="0" lang="el-GR" sz="1100" b="1" i="0" u="none" strike="noStrike" cap="none" normalizeH="0" baseline="0" dirty="0" smtClean="0">
                          <a:ln>
                            <a:noFill/>
                          </a:ln>
                          <a:solidFill>
                            <a:srgbClr val="000000"/>
                          </a:solidFill>
                          <a:effectLst/>
                          <a:latin typeface="Arial Narrow" pitchFamily="34" charset="0"/>
                        </a:rPr>
                        <a:t> </a:t>
                      </a:r>
                      <a:r>
                        <a:rPr kumimoji="0" lang="el-GR" sz="1100" b="1" i="0" u="none" strike="noStrike" cap="none" normalizeH="0" baseline="0" dirty="0" err="1" smtClean="0">
                          <a:ln>
                            <a:noFill/>
                          </a:ln>
                          <a:solidFill>
                            <a:srgbClr val="000000"/>
                          </a:solidFill>
                          <a:effectLst/>
                          <a:latin typeface="Arial Narrow" pitchFamily="34" charset="0"/>
                        </a:rPr>
                        <a:t>intervention</a:t>
                      </a:r>
                      <a:r>
                        <a:rPr kumimoji="0" lang="el-GR" sz="1100" b="1"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to</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prevent</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type</a:t>
                      </a:r>
                      <a:r>
                        <a:rPr kumimoji="0" lang="el-GR" sz="1100" b="0" i="0" u="none" strike="noStrike" cap="none" normalizeH="0" baseline="0" dirty="0" smtClean="0">
                          <a:ln>
                            <a:noFill/>
                          </a:ln>
                          <a:solidFill>
                            <a:srgbClr val="000000"/>
                          </a:solidFill>
                          <a:effectLst/>
                          <a:latin typeface="Arial Narrow" pitchFamily="34" charset="0"/>
                        </a:rPr>
                        <a:t> 2 </a:t>
                      </a:r>
                      <a:r>
                        <a:rPr kumimoji="0" lang="el-GR" sz="1100" b="0" i="0" u="none" strike="noStrike" cap="none" normalizeH="0" baseline="0" dirty="0" err="1" smtClean="0">
                          <a:ln>
                            <a:noFill/>
                          </a:ln>
                          <a:solidFill>
                            <a:srgbClr val="000000"/>
                          </a:solidFill>
                          <a:effectLst/>
                          <a:latin typeface="Arial Narrow" pitchFamily="34" charset="0"/>
                        </a:rPr>
                        <a:t>diabetes</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1" i="0" u="none" strike="noStrike" cap="none" normalizeH="0" baseline="0" dirty="0" err="1" smtClean="0">
                          <a:ln>
                            <a:noFill/>
                          </a:ln>
                          <a:solidFill>
                            <a:srgbClr val="000000"/>
                          </a:solidFill>
                          <a:effectLst/>
                          <a:latin typeface="Arial Narrow" pitchFamily="34" charset="0"/>
                        </a:rPr>
                        <a:t>Six</a:t>
                      </a:r>
                      <a:r>
                        <a:rPr kumimoji="0" lang="el-GR" sz="1100" b="1" i="0" u="none" strike="noStrike" cap="none" normalizeH="0" baseline="0" dirty="0" smtClean="0">
                          <a:ln>
                            <a:noFill/>
                          </a:ln>
                          <a:solidFill>
                            <a:srgbClr val="000000"/>
                          </a:solidFill>
                          <a:effectLst/>
                          <a:latin typeface="Arial Narrow" pitchFamily="34" charset="0"/>
                        </a:rPr>
                        <a:t> </a:t>
                      </a:r>
                      <a:r>
                        <a:rPr kumimoji="0" lang="el-GR" sz="1100" b="1" i="0" u="none" strike="noStrike" cap="none" normalizeH="0" baseline="0" dirty="0" err="1" smtClean="0">
                          <a:ln>
                            <a:noFill/>
                          </a:ln>
                          <a:solidFill>
                            <a:srgbClr val="000000"/>
                          </a:solidFill>
                          <a:effectLst/>
                          <a:latin typeface="Arial Narrow" pitchFamily="34" charset="0"/>
                        </a:rPr>
                        <a:t>groupbased</a:t>
                      </a:r>
                      <a:r>
                        <a:rPr kumimoji="0" lang="el-GR" sz="1100" b="1" i="0" u="none" strike="noStrike" cap="none" normalizeH="0" baseline="0" dirty="0" smtClean="0">
                          <a:ln>
                            <a:noFill/>
                          </a:ln>
                          <a:solidFill>
                            <a:srgbClr val="000000"/>
                          </a:solidFill>
                          <a:effectLst/>
                          <a:latin typeface="Arial Narrow" pitchFamily="34" charset="0"/>
                        </a:rPr>
                        <a:t> </a:t>
                      </a:r>
                      <a:r>
                        <a:rPr kumimoji="0" lang="en-US" sz="1100" b="1" i="0" u="none" strike="noStrike" cap="none" normalizeH="0" baseline="0" dirty="0" smtClean="0">
                          <a:ln>
                            <a:noFill/>
                          </a:ln>
                          <a:solidFill>
                            <a:srgbClr val="000000"/>
                          </a:solidFill>
                          <a:effectLst/>
                          <a:latin typeface="Arial Narrow" pitchFamily="34" charset="0"/>
                        </a:rPr>
                        <a:t> </a:t>
                      </a:r>
                      <a:r>
                        <a:rPr kumimoji="0" lang="el-GR" sz="1100" b="1" i="0" u="none" strike="noStrike" cap="none" normalizeH="0" baseline="0" dirty="0" err="1" smtClean="0">
                          <a:ln>
                            <a:noFill/>
                          </a:ln>
                          <a:solidFill>
                            <a:srgbClr val="000000"/>
                          </a:solidFill>
                          <a:effectLst/>
                          <a:latin typeface="Arial Narrow" pitchFamily="34" charset="0"/>
                        </a:rPr>
                        <a:t>sessions</a:t>
                      </a:r>
                      <a:r>
                        <a:rPr kumimoji="0" lang="el-GR" sz="1100" b="1" i="0" u="none" strike="noStrike" cap="none" normalizeH="0" baseline="0" dirty="0" smtClean="0">
                          <a:ln>
                            <a:noFill/>
                          </a:ln>
                          <a:solidFill>
                            <a:srgbClr val="000000"/>
                          </a:solidFill>
                          <a:effectLst/>
                          <a:latin typeface="Arial Narrow" pitchFamily="34" charset="0"/>
                        </a:rPr>
                        <a:t> </a:t>
                      </a:r>
                      <a:r>
                        <a:rPr kumimoji="0" lang="el-GR" sz="1100" b="1" i="0" u="none" strike="noStrike" cap="none" normalizeH="0" baseline="0" dirty="0" err="1" smtClean="0">
                          <a:ln>
                            <a:noFill/>
                          </a:ln>
                          <a:solidFill>
                            <a:srgbClr val="000000"/>
                          </a:solidFill>
                          <a:effectLst/>
                          <a:latin typeface="Arial Narrow" pitchFamily="34" charset="0"/>
                        </a:rPr>
                        <a:t>held</a:t>
                      </a:r>
                      <a:r>
                        <a:rPr kumimoji="0" lang="el-GR" sz="1100" b="1" i="0" u="none" strike="noStrike" cap="none" normalizeH="0" baseline="0" dirty="0" smtClean="0">
                          <a:ln>
                            <a:noFill/>
                          </a:ln>
                          <a:solidFill>
                            <a:srgbClr val="000000"/>
                          </a:solidFill>
                          <a:effectLst/>
                          <a:latin typeface="Arial Narrow" pitchFamily="34" charset="0"/>
                        </a:rPr>
                        <a:t> </a:t>
                      </a:r>
                      <a:r>
                        <a:rPr kumimoji="0" lang="el-GR" sz="1100" b="1" i="0" u="none" strike="noStrike" cap="none" normalizeH="0" baseline="0" dirty="0" err="1" smtClean="0">
                          <a:ln>
                            <a:noFill/>
                          </a:ln>
                          <a:solidFill>
                            <a:srgbClr val="000000"/>
                          </a:solidFill>
                          <a:effectLst/>
                          <a:latin typeface="Arial Narrow" pitchFamily="34" charset="0"/>
                        </a:rPr>
                        <a:t>bimonthly</a:t>
                      </a:r>
                      <a:r>
                        <a:rPr kumimoji="0" lang="el-GR" sz="1100" b="1" i="0" u="none" strike="noStrike" cap="none" normalizeH="0" baseline="0" dirty="0" smtClean="0">
                          <a:ln>
                            <a:noFill/>
                          </a:ln>
                          <a:solidFill>
                            <a:srgbClr val="000000"/>
                          </a:solidFill>
                          <a:effectLst/>
                          <a:latin typeface="Arial Narrow" pitchFamily="34" charset="0"/>
                        </a:rPr>
                        <a:t>, </a:t>
                      </a:r>
                      <a:r>
                        <a:rPr kumimoji="0" lang="el-GR" sz="1100" b="1" i="0" u="none" strike="noStrike" cap="none" normalizeH="0" baseline="0" dirty="0" err="1" smtClean="0">
                          <a:ln>
                            <a:noFill/>
                          </a:ln>
                          <a:solidFill>
                            <a:srgbClr val="000000"/>
                          </a:solidFill>
                          <a:effectLst/>
                          <a:latin typeface="Arial Narrow" pitchFamily="34" charset="0"/>
                        </a:rPr>
                        <a:t>by</a:t>
                      </a:r>
                      <a:r>
                        <a:rPr kumimoji="0" lang="el-GR" sz="1100" b="1" i="0" u="none" strike="noStrike" cap="none" normalizeH="0" baseline="0" dirty="0" smtClean="0">
                          <a:ln>
                            <a:noFill/>
                          </a:ln>
                          <a:solidFill>
                            <a:srgbClr val="000000"/>
                          </a:solidFill>
                          <a:effectLst/>
                          <a:latin typeface="Arial Narrow" pitchFamily="34" charset="0"/>
                        </a:rPr>
                        <a:t> a</a:t>
                      </a:r>
                      <a:r>
                        <a:rPr kumimoji="0" lang="en-US" sz="1100" b="1" i="0" u="none" strike="noStrike" cap="none" normalizeH="0" baseline="0" dirty="0" smtClean="0">
                          <a:ln>
                            <a:noFill/>
                          </a:ln>
                          <a:solidFill>
                            <a:srgbClr val="000000"/>
                          </a:solidFill>
                          <a:effectLst/>
                          <a:latin typeface="Arial Narrow" pitchFamily="34" charset="0"/>
                        </a:rPr>
                        <a:t> </a:t>
                      </a:r>
                      <a:r>
                        <a:rPr kumimoji="0" lang="el-GR" sz="1100" b="1" i="0" u="none" strike="noStrike" cap="none" normalizeH="0" baseline="0" dirty="0" err="1" smtClean="0">
                          <a:ln>
                            <a:noFill/>
                          </a:ln>
                          <a:solidFill>
                            <a:srgbClr val="000000"/>
                          </a:solidFill>
                          <a:effectLst/>
                          <a:latin typeface="Arial Narrow" pitchFamily="34" charset="0"/>
                        </a:rPr>
                        <a:t>registered</a:t>
                      </a:r>
                      <a:r>
                        <a:rPr kumimoji="0" lang="el-GR" sz="1100" b="1" i="0" u="none" strike="noStrike" cap="none" normalizeH="0" baseline="0" dirty="0" smtClean="0">
                          <a:ln>
                            <a:noFill/>
                          </a:ln>
                          <a:solidFill>
                            <a:srgbClr val="000000"/>
                          </a:solidFill>
                          <a:effectLst/>
                          <a:latin typeface="Arial Narrow" pitchFamily="34" charset="0"/>
                        </a:rPr>
                        <a:t> </a:t>
                      </a:r>
                      <a:r>
                        <a:rPr kumimoji="0" lang="el-GR" sz="1100" b="1" i="0" u="none" strike="noStrike" cap="none" normalizeH="0" baseline="0" dirty="0" err="1" smtClean="0">
                          <a:ln>
                            <a:noFill/>
                          </a:ln>
                          <a:solidFill>
                            <a:srgbClr val="000000"/>
                          </a:solidFill>
                          <a:effectLst/>
                          <a:latin typeface="Arial Narrow" pitchFamily="34" charset="0"/>
                        </a:rPr>
                        <a:t>dietitian</a:t>
                      </a:r>
                      <a:r>
                        <a:rPr kumimoji="0" lang="el-GR" sz="1100" b="1" i="0" u="none" strike="noStrike" cap="none" normalizeH="0" baseline="0" dirty="0" smtClean="0">
                          <a:ln>
                            <a:noFill/>
                          </a:ln>
                          <a:solidFill>
                            <a:srgbClr val="000000"/>
                          </a:solidFill>
                          <a:effectLst/>
                          <a:latin typeface="Arial Narrow" pitchFamily="34" charset="0"/>
                        </a:rPr>
                        <a:t>, </a:t>
                      </a:r>
                      <a:r>
                        <a:rPr kumimoji="0" lang="el-GR" sz="1100" b="1" i="0" u="none" strike="noStrike" cap="none" normalizeH="0" baseline="0" dirty="0" err="1" smtClean="0">
                          <a:ln>
                            <a:noFill/>
                          </a:ln>
                          <a:solidFill>
                            <a:srgbClr val="000000"/>
                          </a:solidFill>
                          <a:effectLst/>
                          <a:latin typeface="Arial Narrow" pitchFamily="34" charset="0"/>
                        </a:rPr>
                        <a:t>at</a:t>
                      </a:r>
                      <a:r>
                        <a:rPr kumimoji="0" lang="el-GR" sz="1100" b="1" i="0" u="none" strike="noStrike" cap="none" normalizeH="0" baseline="0" dirty="0" smtClean="0">
                          <a:ln>
                            <a:noFill/>
                          </a:ln>
                          <a:solidFill>
                            <a:srgbClr val="000000"/>
                          </a:solidFill>
                          <a:effectLst/>
                          <a:latin typeface="Arial Narrow" pitchFamily="34" charset="0"/>
                        </a:rPr>
                        <a:t> </a:t>
                      </a:r>
                      <a:r>
                        <a:rPr kumimoji="0" lang="el-GR" sz="1100" b="1" i="0" u="none" strike="noStrike" cap="none" normalizeH="0" baseline="0" dirty="0" err="1" smtClean="0">
                          <a:ln>
                            <a:noFill/>
                          </a:ln>
                          <a:solidFill>
                            <a:srgbClr val="000000"/>
                          </a:solidFill>
                          <a:effectLst/>
                          <a:latin typeface="Arial Narrow" pitchFamily="34" charset="0"/>
                        </a:rPr>
                        <a:t>the</a:t>
                      </a:r>
                      <a:r>
                        <a:rPr kumimoji="0" lang="el-GR" sz="1100" b="1" i="0" u="none" strike="noStrike" cap="none" normalizeH="0" baseline="0" dirty="0" smtClean="0">
                          <a:ln>
                            <a:noFill/>
                          </a:ln>
                          <a:solidFill>
                            <a:srgbClr val="000000"/>
                          </a:solidFill>
                          <a:effectLst/>
                          <a:latin typeface="Arial Narrow" pitchFamily="34" charset="0"/>
                        </a:rPr>
                        <a:t> </a:t>
                      </a:r>
                      <a:r>
                        <a:rPr kumimoji="0" lang="el-GR" sz="1100" b="1" i="0" u="none" strike="noStrike" cap="none" normalizeH="0" baseline="0" dirty="0" err="1" smtClean="0">
                          <a:ln>
                            <a:noFill/>
                          </a:ln>
                          <a:solidFill>
                            <a:srgbClr val="000000"/>
                          </a:solidFill>
                          <a:effectLst/>
                          <a:latin typeface="Arial Narrow" pitchFamily="34" charset="0"/>
                        </a:rPr>
                        <a:t>area</a:t>
                      </a:r>
                      <a:r>
                        <a:rPr kumimoji="0" lang="el-GR" sz="1100" b="1" i="0" u="none" strike="noStrike" cap="none" normalizeH="0" baseline="0" dirty="0" smtClean="0">
                          <a:ln>
                            <a:noFill/>
                          </a:ln>
                          <a:solidFill>
                            <a:srgbClr val="000000"/>
                          </a:solidFill>
                          <a:effectLst/>
                          <a:latin typeface="Arial Narrow" pitchFamily="34" charset="0"/>
                        </a:rPr>
                        <a:t> </a:t>
                      </a:r>
                      <a:r>
                        <a:rPr kumimoji="0" lang="el-GR" sz="1100" b="1" i="0" u="none" strike="noStrike" cap="none" normalizeH="0" baseline="0" dirty="0" err="1" smtClean="0">
                          <a:ln>
                            <a:noFill/>
                          </a:ln>
                          <a:solidFill>
                            <a:srgbClr val="000000"/>
                          </a:solidFill>
                          <a:effectLst/>
                          <a:latin typeface="Arial Narrow" pitchFamily="34" charset="0"/>
                        </a:rPr>
                        <a:t>of</a:t>
                      </a:r>
                      <a:r>
                        <a:rPr kumimoji="0" lang="el-GR" sz="1100" b="1" i="0" u="none" strike="noStrike" cap="none" normalizeH="0" baseline="0" dirty="0" smtClean="0">
                          <a:ln>
                            <a:noFill/>
                          </a:ln>
                          <a:solidFill>
                            <a:srgbClr val="000000"/>
                          </a:solidFill>
                          <a:effectLst/>
                          <a:latin typeface="Arial Narrow" pitchFamily="34" charset="0"/>
                        </a:rPr>
                        <a:t> </a:t>
                      </a:r>
                      <a:r>
                        <a:rPr kumimoji="0" lang="el-GR" sz="1100" b="1" i="0" u="none" strike="noStrike" cap="none" normalizeH="0" baseline="0" dirty="0" err="1" smtClean="0">
                          <a:ln>
                            <a:noFill/>
                          </a:ln>
                          <a:solidFill>
                            <a:srgbClr val="000000"/>
                          </a:solidFill>
                          <a:effectLst/>
                          <a:latin typeface="Arial Narrow" pitchFamily="34" charset="0"/>
                        </a:rPr>
                        <a:t>the</a:t>
                      </a:r>
                      <a:r>
                        <a:rPr kumimoji="0" lang="el-GR" sz="1100" b="1" i="0" u="none" strike="noStrike" cap="none" normalizeH="0" baseline="0" dirty="0" smtClean="0">
                          <a:ln>
                            <a:noFill/>
                          </a:ln>
                          <a:solidFill>
                            <a:srgbClr val="000000"/>
                          </a:solidFill>
                          <a:effectLst/>
                          <a:latin typeface="Arial Narrow" pitchFamily="34" charset="0"/>
                        </a:rPr>
                        <a:t> </a:t>
                      </a:r>
                      <a:r>
                        <a:rPr kumimoji="0" lang="el-GR" sz="1100" b="1" i="0" u="none" strike="noStrike" cap="none" normalizeH="0" baseline="0" dirty="0" err="1" smtClean="0">
                          <a:ln>
                            <a:noFill/>
                          </a:ln>
                          <a:solidFill>
                            <a:srgbClr val="000000"/>
                          </a:solidFill>
                          <a:effectLst/>
                          <a:latin typeface="Arial Narrow" pitchFamily="34" charset="0"/>
                        </a:rPr>
                        <a:t>participants</a:t>
                      </a:r>
                      <a:r>
                        <a:rPr kumimoji="0" lang="el-GR" sz="1100" b="1" i="0" u="none" strike="noStrike" cap="none" normalizeH="0" baseline="0" dirty="0" smtClean="0">
                          <a:ln>
                            <a:noFill/>
                          </a:ln>
                          <a:solidFill>
                            <a:srgbClr val="000000"/>
                          </a:solidFill>
                          <a:effectLst/>
                          <a:latin typeface="Arial Narrow" pitchFamily="34" charset="0"/>
                        </a:rPr>
                        <a:t>’ </a:t>
                      </a:r>
                      <a:r>
                        <a:rPr kumimoji="0" lang="el-GR" sz="1100" b="1" i="0" u="none" strike="noStrike" cap="none" normalizeH="0" baseline="0" dirty="0" err="1" smtClean="0">
                          <a:ln>
                            <a:noFill/>
                          </a:ln>
                          <a:solidFill>
                            <a:srgbClr val="000000"/>
                          </a:solidFill>
                          <a:effectLst/>
                          <a:latin typeface="Arial Narrow" pitchFamily="34" charset="0"/>
                        </a:rPr>
                        <a:t>residence</a:t>
                      </a:r>
                      <a:r>
                        <a:rPr kumimoji="0" lang="en-US" sz="1100" b="1" i="0" u="none" strike="noStrike" cap="none" normalizeH="0" baseline="0" dirty="0" smtClean="0">
                          <a:ln>
                            <a:noFill/>
                          </a:ln>
                          <a:solidFill>
                            <a:srgbClr val="000000"/>
                          </a:solidFill>
                          <a:effectLst/>
                          <a:latin typeface="Arial Narrow" pitchFamily="34" charset="0"/>
                        </a:rPr>
                        <a:t> </a:t>
                      </a:r>
                      <a:r>
                        <a:rPr kumimoji="0" lang="el-GR" sz="1100" b="1" i="0" u="none" strike="noStrike" cap="none" normalizeH="0" baseline="0" dirty="0" err="1" smtClean="0">
                          <a:ln>
                            <a:noFill/>
                          </a:ln>
                          <a:solidFill>
                            <a:srgbClr val="000000"/>
                          </a:solidFill>
                          <a:effectLst/>
                          <a:latin typeface="Arial Narrow" pitchFamily="34" charset="0"/>
                        </a:rPr>
                        <a:t>or</a:t>
                      </a:r>
                      <a:r>
                        <a:rPr kumimoji="0" lang="el-GR" sz="1100" b="1" i="0" u="none" strike="noStrike" cap="none" normalizeH="0" baseline="0" dirty="0" smtClean="0">
                          <a:ln>
                            <a:noFill/>
                          </a:ln>
                          <a:solidFill>
                            <a:srgbClr val="000000"/>
                          </a:solidFill>
                          <a:effectLst/>
                          <a:latin typeface="Arial Narrow" pitchFamily="34" charset="0"/>
                        </a:rPr>
                        <a:t> </a:t>
                      </a:r>
                      <a:r>
                        <a:rPr kumimoji="0" lang="el-GR" sz="1100" b="1" i="0" u="none" strike="noStrike" cap="none" normalizeH="0" baseline="0" dirty="0" err="1" smtClean="0">
                          <a:ln>
                            <a:noFill/>
                          </a:ln>
                          <a:solidFill>
                            <a:srgbClr val="000000"/>
                          </a:solidFill>
                          <a:effectLst/>
                          <a:latin typeface="Arial Narrow" pitchFamily="34" charset="0"/>
                        </a:rPr>
                        <a:t>work</a:t>
                      </a:r>
                      <a:r>
                        <a:rPr kumimoji="0" lang="el-GR" sz="1100" b="1" i="0" u="none" strike="noStrike" cap="none" normalizeH="0" baseline="0" dirty="0" smtClean="0">
                          <a:ln>
                            <a:noFill/>
                          </a:ln>
                          <a:solidFill>
                            <a:srgbClr val="000000"/>
                          </a:solidFill>
                          <a:effectLst/>
                          <a:latin typeface="Arial Narrow" pitchFamily="34" charset="0"/>
                        </a:rPr>
                        <a:t>. </a:t>
                      </a:r>
                      <a:r>
                        <a:rPr kumimoji="0" lang="en-US" sz="1100" b="0" i="0" u="none" strike="noStrike" cap="none" normalizeH="0" baseline="0" dirty="0" smtClean="0">
                          <a:ln>
                            <a:noFill/>
                          </a:ln>
                          <a:solidFill>
                            <a:srgbClr val="000000"/>
                          </a:solidFill>
                          <a:effectLst/>
                          <a:latin typeface="Arial Narrow" pitchFamily="34" charset="0"/>
                        </a:rPr>
                        <a:t>T</a:t>
                      </a:r>
                      <a:r>
                        <a:rPr kumimoji="0" lang="el-GR" sz="1100" b="0" i="0" u="none" strike="noStrike" cap="none" normalizeH="0" baseline="0" dirty="0" err="1" smtClean="0">
                          <a:ln>
                            <a:noFill/>
                          </a:ln>
                          <a:solidFill>
                            <a:srgbClr val="000000"/>
                          </a:solidFill>
                          <a:effectLst/>
                          <a:latin typeface="Arial Narrow" pitchFamily="34" charset="0"/>
                        </a:rPr>
                        <a:t>he</a:t>
                      </a:r>
                      <a:r>
                        <a:rPr kumimoji="0" lang="el-GR" sz="1100" b="0" i="0" u="none" strike="noStrike" cap="none" normalizeH="0" baseline="0" dirty="0" smtClean="0">
                          <a:ln>
                            <a:noFill/>
                          </a:ln>
                          <a:solidFill>
                            <a:srgbClr val="000000"/>
                          </a:solidFill>
                          <a:effectLst/>
                          <a:latin typeface="Arial Narrow" pitchFamily="34" charset="0"/>
                        </a:rPr>
                        <a:t> </a:t>
                      </a:r>
                      <a:r>
                        <a:rPr kumimoji="0" lang="en-US" sz="1100" b="0" i="0" u="none" strike="noStrike" cap="none" normalizeH="0" baseline="0" dirty="0" smtClean="0">
                          <a:ln>
                            <a:noFill/>
                          </a:ln>
                          <a:solidFill>
                            <a:srgbClr val="000000"/>
                          </a:solidFill>
                          <a:effectLst/>
                          <a:latin typeface="Arial Narrow" pitchFamily="34" charset="0"/>
                        </a:rPr>
                        <a:t>a</a:t>
                      </a:r>
                      <a:r>
                        <a:rPr kumimoji="0" lang="el-GR" sz="1100" b="0" i="0" u="none" strike="noStrike" cap="none" normalizeH="0" baseline="0" dirty="0" smtClean="0">
                          <a:ln>
                            <a:noFill/>
                          </a:ln>
                          <a:solidFill>
                            <a:srgbClr val="000000"/>
                          </a:solidFill>
                          <a:effectLst/>
                          <a:latin typeface="Arial Narrow" pitchFamily="34" charset="0"/>
                        </a:rPr>
                        <a:t>im </a:t>
                      </a:r>
                      <a:r>
                        <a:rPr kumimoji="0" lang="el-GR" sz="1100" b="0" i="0" u="none" strike="noStrike" cap="none" normalizeH="0" baseline="0" dirty="0" err="1" smtClean="0">
                          <a:ln>
                            <a:noFill/>
                          </a:ln>
                          <a:solidFill>
                            <a:srgbClr val="000000"/>
                          </a:solidFill>
                          <a:effectLst/>
                          <a:latin typeface="Arial Narrow" pitchFamily="34" charset="0"/>
                        </a:rPr>
                        <a:t>was</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to</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enable</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participants</a:t>
                      </a:r>
                      <a:r>
                        <a:rPr kumimoji="0" lang="en-US"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to</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make</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informed</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and</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reasonable</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changes</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with</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regard</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to</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their</a:t>
                      </a:r>
                      <a:r>
                        <a:rPr kumimoji="0" lang="en-US"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diet</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namely</a:t>
                      </a:r>
                      <a:r>
                        <a:rPr kumimoji="0" lang="el-GR" sz="1100" b="0" i="0" u="none" strike="noStrike" cap="none" normalizeH="0" baseline="0" dirty="0" smtClean="0">
                          <a:ln>
                            <a:noFill/>
                          </a:ln>
                          <a:solidFill>
                            <a:srgbClr val="000000"/>
                          </a:solidFill>
                          <a:effectLst/>
                          <a:latin typeface="Arial Narrow" pitchFamily="34" charset="0"/>
                        </a:rPr>
                        <a:t> (a) </a:t>
                      </a:r>
                      <a:r>
                        <a:rPr kumimoji="0" lang="el-GR" sz="1100" b="0" i="0" u="none" strike="noStrike" cap="none" normalizeH="0" baseline="0" dirty="0" err="1" smtClean="0">
                          <a:ln>
                            <a:noFill/>
                          </a:ln>
                          <a:solidFill>
                            <a:srgbClr val="000000"/>
                          </a:solidFill>
                          <a:effectLst/>
                          <a:latin typeface="Arial Narrow" pitchFamily="34" charset="0"/>
                        </a:rPr>
                        <a:t>to</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reduce</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saturated</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fat</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and</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trans</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fatty</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acids</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consumption</a:t>
                      </a:r>
                      <a:r>
                        <a:rPr kumimoji="0" lang="el-GR" sz="1100" b="0" i="0" u="none" strike="noStrike" cap="none" normalizeH="0" baseline="0" dirty="0" smtClean="0">
                          <a:ln>
                            <a:noFill/>
                          </a:ln>
                          <a:solidFill>
                            <a:srgbClr val="000000"/>
                          </a:solidFill>
                          <a:effectLst/>
                          <a:latin typeface="Arial Narrow" pitchFamily="34" charset="0"/>
                        </a:rPr>
                        <a:t>, (b) </a:t>
                      </a:r>
                      <a:r>
                        <a:rPr kumimoji="0" lang="el-GR" sz="1100" b="0" i="0" u="none" strike="noStrike" cap="none" normalizeH="0" baseline="0" dirty="0" err="1" smtClean="0">
                          <a:ln>
                            <a:noFill/>
                          </a:ln>
                          <a:solidFill>
                            <a:srgbClr val="000000"/>
                          </a:solidFill>
                          <a:effectLst/>
                          <a:latin typeface="Arial Narrow" pitchFamily="34" charset="0"/>
                        </a:rPr>
                        <a:t>to</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decrease</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simple</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sugars</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and</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sweets</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intake</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and</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in</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order</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to</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increase</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the</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daily</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fiber</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intake</a:t>
                      </a:r>
                      <a:r>
                        <a:rPr kumimoji="0" lang="el-GR" sz="1100" b="0" i="0" u="none" strike="noStrike" cap="none" normalizeH="0" baseline="0" dirty="0" smtClean="0">
                          <a:ln>
                            <a:noFill/>
                          </a:ln>
                          <a:solidFill>
                            <a:srgbClr val="000000"/>
                          </a:solidFill>
                          <a:effectLst/>
                          <a:latin typeface="Arial Narrow" pitchFamily="34" charset="0"/>
                        </a:rPr>
                        <a:t>, (c) </a:t>
                      </a:r>
                      <a:r>
                        <a:rPr kumimoji="0" lang="el-GR" sz="1100" b="0" i="0" u="none" strike="noStrike" cap="none" normalizeH="0" baseline="0" dirty="0" err="1" smtClean="0">
                          <a:ln>
                            <a:noFill/>
                          </a:ln>
                          <a:solidFill>
                            <a:srgbClr val="000000"/>
                          </a:solidFill>
                          <a:effectLst/>
                          <a:latin typeface="Arial Narrow" pitchFamily="34" charset="0"/>
                        </a:rPr>
                        <a:t>to</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reduce</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consumption</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of</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refined</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cereals</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and</a:t>
                      </a:r>
                      <a:r>
                        <a:rPr kumimoji="0" lang="el-GR" sz="1100" b="0" i="0" u="none" strike="noStrike" cap="none" normalizeH="0" baseline="0" dirty="0" smtClean="0">
                          <a:ln>
                            <a:noFill/>
                          </a:ln>
                          <a:solidFill>
                            <a:srgbClr val="000000"/>
                          </a:solidFill>
                          <a:effectLst/>
                          <a:latin typeface="Arial Narrow" pitchFamily="34" charset="0"/>
                        </a:rPr>
                        <a:t> (d) </a:t>
                      </a:r>
                      <a:r>
                        <a:rPr kumimoji="0" lang="el-GR" sz="1100" b="0" i="0" u="none" strike="noStrike" cap="none" normalizeH="0" baseline="0" dirty="0" err="1" smtClean="0">
                          <a:ln>
                            <a:noFill/>
                          </a:ln>
                          <a:solidFill>
                            <a:srgbClr val="000000"/>
                          </a:solidFill>
                          <a:effectLst/>
                          <a:latin typeface="Arial Narrow" pitchFamily="34" charset="0"/>
                        </a:rPr>
                        <a:t>to</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eat</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at</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least</a:t>
                      </a:r>
                      <a:r>
                        <a:rPr kumimoji="0" lang="el-GR" sz="1100" b="0" i="0" u="none" strike="noStrike" cap="none" normalizeH="0" baseline="0" dirty="0" smtClean="0">
                          <a:ln>
                            <a:noFill/>
                          </a:ln>
                          <a:solidFill>
                            <a:srgbClr val="000000"/>
                          </a:solidFill>
                          <a:effectLst/>
                          <a:latin typeface="Arial Narrow" pitchFamily="34" charset="0"/>
                        </a:rPr>
                        <a:t> 5 </a:t>
                      </a:r>
                      <a:r>
                        <a:rPr kumimoji="0" lang="el-GR" sz="1100" b="0" i="0" u="none" strike="noStrike" cap="none" normalizeH="0" baseline="0" dirty="0" err="1" smtClean="0">
                          <a:ln>
                            <a:noFill/>
                          </a:ln>
                          <a:solidFill>
                            <a:srgbClr val="000000"/>
                          </a:solidFill>
                          <a:effectLst/>
                          <a:latin typeface="Arial Narrow" pitchFamily="34" charset="0"/>
                        </a:rPr>
                        <a:t>portions</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of</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fruits</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and</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vegetables</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per</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day</a:t>
                      </a:r>
                      <a:r>
                        <a:rPr kumimoji="0" lang="el-GR" sz="1100" b="0" i="0" u="none" strike="noStrike" cap="none" normalizeH="0" baseline="0" dirty="0" smtClean="0">
                          <a:ln>
                            <a:noFill/>
                          </a:ln>
                          <a:solidFill>
                            <a:srgbClr val="000000"/>
                          </a:solidFill>
                          <a:effectLst/>
                          <a:latin typeface="Arial Narrow" pitchFamily="34" charset="0"/>
                        </a:rPr>
                        <a:t>.</a:t>
                      </a:r>
                    </a:p>
                  </a:txBody>
                  <a:tcPr marT="37920" marB="37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40160">
                <a:tc vMerge="1">
                  <a:txBody>
                    <a:bodyPr/>
                    <a:lstStyle/>
                    <a:p>
                      <a:endParaRPr lang="el-GR"/>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100" b="1" i="0" u="none" strike="noStrike" cap="none" normalizeH="0" baseline="0" dirty="0" err="1" smtClean="0">
                          <a:ln>
                            <a:noFill/>
                          </a:ln>
                          <a:solidFill>
                            <a:srgbClr val="000000"/>
                          </a:solidFill>
                          <a:effectLst/>
                          <a:latin typeface="Arial Narrow" pitchFamily="34" charset="0"/>
                        </a:rPr>
                        <a:t>INTERVENTION_The</a:t>
                      </a:r>
                      <a:r>
                        <a:rPr kumimoji="0" lang="el-GR" sz="1100" b="1" i="0" u="none" strike="noStrike" cap="none" normalizeH="0" baseline="0" dirty="0" smtClean="0">
                          <a:ln>
                            <a:noFill/>
                          </a:ln>
                          <a:solidFill>
                            <a:srgbClr val="000000"/>
                          </a:solidFill>
                          <a:effectLst/>
                          <a:latin typeface="Arial Narrow" pitchFamily="34" charset="0"/>
                        </a:rPr>
                        <a:t> </a:t>
                      </a:r>
                      <a:r>
                        <a:rPr kumimoji="0" lang="el-GR" sz="1100" b="1" i="0" u="none" strike="noStrike" cap="none" normalizeH="0" baseline="0" dirty="0" err="1" smtClean="0">
                          <a:ln>
                            <a:noFill/>
                          </a:ln>
                          <a:solidFill>
                            <a:srgbClr val="000000"/>
                          </a:solidFill>
                          <a:effectLst/>
                          <a:latin typeface="Arial Narrow" pitchFamily="34" charset="0"/>
                        </a:rPr>
                        <a:t>ToyBox</a:t>
                      </a:r>
                      <a:r>
                        <a:rPr kumimoji="0" lang="el-GR" sz="1100" b="1" i="0" u="none" strike="noStrike" cap="none" normalizeH="0" baseline="0" dirty="0" smtClean="0">
                          <a:ln>
                            <a:noFill/>
                          </a:ln>
                          <a:solidFill>
                            <a:srgbClr val="000000"/>
                          </a:solidFill>
                          <a:effectLst/>
                          <a:latin typeface="Arial Narrow" pitchFamily="34" charset="0"/>
                        </a:rPr>
                        <a:t>-</a:t>
                      </a:r>
                      <a:r>
                        <a:rPr kumimoji="0" lang="el-GR" sz="1100" b="1" i="0" u="none" strike="noStrike" cap="none" normalizeH="0" baseline="0" dirty="0" err="1" smtClean="0">
                          <a:ln>
                            <a:noFill/>
                          </a:ln>
                          <a:solidFill>
                            <a:srgbClr val="000000"/>
                          </a:solidFill>
                          <a:effectLst/>
                          <a:latin typeface="Arial Narrow" pitchFamily="34" charset="0"/>
                        </a:rPr>
                        <a:t>study</a:t>
                      </a:r>
                      <a:r>
                        <a:rPr kumimoji="0" lang="el-GR" sz="1100" b="1" i="0" u="none" strike="noStrike" cap="none" normalizeH="0" baseline="0" dirty="0" smtClean="0">
                          <a:ln>
                            <a:noFill/>
                          </a:ln>
                          <a:solidFill>
                            <a:srgbClr val="000000"/>
                          </a:solidFill>
                          <a:effectLst/>
                          <a:latin typeface="Arial Narrow" pitchFamily="34" charset="0"/>
                        </a:rPr>
                        <a:t> - </a:t>
                      </a:r>
                      <a:r>
                        <a:rPr kumimoji="0" lang="el-GR" sz="1100" b="1" i="0" u="none" strike="noStrike" cap="none" normalizeH="0" baseline="0" dirty="0" err="1" smtClean="0">
                          <a:ln>
                            <a:noFill/>
                          </a:ln>
                          <a:solidFill>
                            <a:srgbClr val="000000"/>
                          </a:solidFill>
                          <a:effectLst/>
                          <a:latin typeface="Arial Narrow" pitchFamily="34" charset="0"/>
                        </a:rPr>
                        <a:t>Preventing</a:t>
                      </a:r>
                      <a:r>
                        <a:rPr kumimoji="0" lang="el-GR" sz="1100" b="1" i="0" u="none" strike="noStrike" cap="none" normalizeH="0" baseline="0" dirty="0" smtClean="0">
                          <a:ln>
                            <a:noFill/>
                          </a:ln>
                          <a:solidFill>
                            <a:srgbClr val="000000"/>
                          </a:solidFill>
                          <a:effectLst/>
                          <a:latin typeface="Arial Narrow" pitchFamily="34" charset="0"/>
                        </a:rPr>
                        <a:t> </a:t>
                      </a:r>
                      <a:r>
                        <a:rPr kumimoji="0" lang="el-GR" sz="1100" b="1" i="0" u="none" strike="noStrike" cap="none" normalizeH="0" baseline="0" dirty="0" err="1" smtClean="0">
                          <a:ln>
                            <a:noFill/>
                          </a:ln>
                          <a:solidFill>
                            <a:srgbClr val="000000"/>
                          </a:solidFill>
                          <a:effectLst/>
                          <a:latin typeface="Arial Narrow" pitchFamily="34" charset="0"/>
                        </a:rPr>
                        <a:t>overweight</a:t>
                      </a:r>
                      <a:r>
                        <a:rPr kumimoji="0" lang="el-GR" sz="1100" b="1" i="0" u="none" strike="noStrike" cap="none" normalizeH="0" baseline="0" dirty="0" smtClean="0">
                          <a:ln>
                            <a:noFill/>
                          </a:ln>
                          <a:solidFill>
                            <a:srgbClr val="000000"/>
                          </a:solidFill>
                          <a:effectLst/>
                          <a:latin typeface="Arial Narrow" pitchFamily="34" charset="0"/>
                        </a:rPr>
                        <a:t> </a:t>
                      </a:r>
                      <a:r>
                        <a:rPr kumimoji="0" lang="el-GR" sz="1100" b="1" i="0" u="none" strike="noStrike" cap="none" normalizeH="0" baseline="0" dirty="0" err="1" smtClean="0">
                          <a:ln>
                            <a:noFill/>
                          </a:ln>
                          <a:solidFill>
                            <a:srgbClr val="000000"/>
                          </a:solidFill>
                          <a:effectLst/>
                          <a:latin typeface="Arial Narrow" pitchFamily="34" charset="0"/>
                        </a:rPr>
                        <a:t>and</a:t>
                      </a:r>
                      <a:r>
                        <a:rPr kumimoji="0" lang="el-GR" sz="1100" b="1" i="0" u="none" strike="noStrike" cap="none" normalizeH="0" baseline="0" dirty="0" smtClean="0">
                          <a:ln>
                            <a:noFill/>
                          </a:ln>
                          <a:solidFill>
                            <a:srgbClr val="000000"/>
                          </a:solidFill>
                          <a:effectLst/>
                          <a:latin typeface="Arial Narrow" pitchFamily="34" charset="0"/>
                        </a:rPr>
                        <a:t> </a:t>
                      </a:r>
                      <a:r>
                        <a:rPr kumimoji="0" lang="el-GR" sz="1100" b="1" i="0" u="none" strike="noStrike" cap="none" normalizeH="0" baseline="0" dirty="0" err="1" smtClean="0">
                          <a:ln>
                            <a:noFill/>
                          </a:ln>
                          <a:solidFill>
                            <a:srgbClr val="000000"/>
                          </a:solidFill>
                          <a:effectLst/>
                          <a:latin typeface="Arial Narrow" pitchFamily="34" charset="0"/>
                        </a:rPr>
                        <a:t>obesity</a:t>
                      </a:r>
                      <a:r>
                        <a:rPr kumimoji="0" lang="el-GR" sz="1100" b="1" i="0" u="none" strike="noStrike" cap="none" normalizeH="0" baseline="0" dirty="0" smtClean="0">
                          <a:ln>
                            <a:noFill/>
                          </a:ln>
                          <a:solidFill>
                            <a:srgbClr val="000000"/>
                          </a:solidFill>
                          <a:effectLst/>
                          <a:latin typeface="Arial Narrow" pitchFamily="34" charset="0"/>
                        </a:rPr>
                        <a:t> </a:t>
                      </a:r>
                      <a:r>
                        <a:rPr kumimoji="0" lang="el-GR" sz="1100" b="1" i="0" u="none" strike="noStrike" cap="none" normalizeH="0" baseline="0" dirty="0" err="1" smtClean="0">
                          <a:ln>
                            <a:noFill/>
                          </a:ln>
                          <a:solidFill>
                            <a:srgbClr val="000000"/>
                          </a:solidFill>
                          <a:effectLst/>
                          <a:latin typeface="Arial Narrow" pitchFamily="34" charset="0"/>
                        </a:rPr>
                        <a:t>in</a:t>
                      </a:r>
                      <a:r>
                        <a:rPr kumimoji="0" lang="el-GR" sz="1100" b="1" i="0" u="none" strike="noStrike" cap="none" normalizeH="0" baseline="0" dirty="0" smtClean="0">
                          <a:ln>
                            <a:noFill/>
                          </a:ln>
                          <a:solidFill>
                            <a:srgbClr val="000000"/>
                          </a:solidFill>
                          <a:effectLst/>
                          <a:latin typeface="Arial Narrow" pitchFamily="34" charset="0"/>
                        </a:rPr>
                        <a:t> </a:t>
                      </a:r>
                      <a:r>
                        <a:rPr kumimoji="0" lang="el-GR" sz="1100" b="1" i="0" u="none" strike="noStrike" cap="none" normalizeH="0" baseline="0" dirty="0" err="1" smtClean="0">
                          <a:ln>
                            <a:noFill/>
                          </a:ln>
                          <a:solidFill>
                            <a:srgbClr val="000000"/>
                          </a:solidFill>
                          <a:effectLst/>
                          <a:latin typeface="Arial Narrow" pitchFamily="34" charset="0"/>
                        </a:rPr>
                        <a:t>four</a:t>
                      </a:r>
                      <a:r>
                        <a:rPr kumimoji="0" lang="el-GR" sz="1100" b="1" i="0" u="none" strike="noStrike" cap="none" normalizeH="0" baseline="0" dirty="0" smtClean="0">
                          <a:ln>
                            <a:noFill/>
                          </a:ln>
                          <a:solidFill>
                            <a:srgbClr val="000000"/>
                          </a:solidFill>
                          <a:effectLst/>
                          <a:latin typeface="Arial Narrow" pitchFamily="34" charset="0"/>
                        </a:rPr>
                        <a:t>- </a:t>
                      </a:r>
                      <a:r>
                        <a:rPr kumimoji="0" lang="el-GR" sz="1100" b="1" i="0" u="none" strike="noStrike" cap="none" normalizeH="0" baseline="0" dirty="0" err="1" smtClean="0">
                          <a:ln>
                            <a:noFill/>
                          </a:ln>
                          <a:solidFill>
                            <a:srgbClr val="000000"/>
                          </a:solidFill>
                          <a:effectLst/>
                          <a:latin typeface="Arial Narrow" pitchFamily="34" charset="0"/>
                        </a:rPr>
                        <a:t>to</a:t>
                      </a:r>
                      <a:r>
                        <a:rPr kumimoji="0" lang="el-GR" sz="1100" b="1" i="0" u="none" strike="noStrike" cap="none" normalizeH="0" baseline="0" dirty="0" smtClean="0">
                          <a:ln>
                            <a:noFill/>
                          </a:ln>
                          <a:solidFill>
                            <a:srgbClr val="000000"/>
                          </a:solidFill>
                          <a:effectLst/>
                          <a:latin typeface="Arial Narrow" pitchFamily="34" charset="0"/>
                        </a:rPr>
                        <a:t> </a:t>
                      </a:r>
                      <a:r>
                        <a:rPr kumimoji="0" lang="el-GR" sz="1100" b="1" i="0" u="none" strike="noStrike" cap="none" normalizeH="0" baseline="0" dirty="0" err="1" smtClean="0">
                          <a:ln>
                            <a:noFill/>
                          </a:ln>
                          <a:solidFill>
                            <a:srgbClr val="000000"/>
                          </a:solidFill>
                          <a:effectLst/>
                          <a:latin typeface="Arial Narrow" pitchFamily="34" charset="0"/>
                        </a:rPr>
                        <a:t>six</a:t>
                      </a:r>
                      <a:r>
                        <a:rPr kumimoji="0" lang="el-GR" sz="1100" b="1" i="0" u="none" strike="noStrike" cap="none" normalizeH="0" baseline="0" dirty="0" smtClean="0">
                          <a:ln>
                            <a:noFill/>
                          </a:ln>
                          <a:solidFill>
                            <a:srgbClr val="000000"/>
                          </a:solidFill>
                          <a:effectLst/>
                          <a:latin typeface="Arial Narrow" pitchFamily="34" charset="0"/>
                        </a:rPr>
                        <a:t>-</a:t>
                      </a:r>
                      <a:r>
                        <a:rPr kumimoji="0" lang="el-GR" sz="1100" b="1" i="0" u="none" strike="noStrike" cap="none" normalizeH="0" baseline="0" dirty="0" err="1" smtClean="0">
                          <a:ln>
                            <a:noFill/>
                          </a:ln>
                          <a:solidFill>
                            <a:srgbClr val="000000"/>
                          </a:solidFill>
                          <a:effectLst/>
                          <a:latin typeface="Arial Narrow" pitchFamily="34" charset="0"/>
                        </a:rPr>
                        <a:t>year</a:t>
                      </a:r>
                      <a:r>
                        <a:rPr kumimoji="0" lang="el-GR" sz="1100" b="1" i="0" u="none" strike="noStrike" cap="none" normalizeH="0" baseline="0" dirty="0" smtClean="0">
                          <a:ln>
                            <a:noFill/>
                          </a:ln>
                          <a:solidFill>
                            <a:srgbClr val="000000"/>
                          </a:solidFill>
                          <a:effectLst/>
                          <a:latin typeface="Arial Narrow" pitchFamily="34" charset="0"/>
                        </a:rPr>
                        <a:t>-</a:t>
                      </a:r>
                      <a:r>
                        <a:rPr kumimoji="0" lang="el-GR" sz="1100" b="1" i="0" u="none" strike="noStrike" cap="none" normalizeH="0" baseline="0" dirty="0" err="1" smtClean="0">
                          <a:ln>
                            <a:noFill/>
                          </a:ln>
                          <a:solidFill>
                            <a:srgbClr val="000000"/>
                          </a:solidFill>
                          <a:effectLst/>
                          <a:latin typeface="Arial Narrow" pitchFamily="34" charset="0"/>
                        </a:rPr>
                        <a:t>old</a:t>
                      </a:r>
                      <a:r>
                        <a:rPr kumimoji="0" lang="el-GR" sz="1100" b="1" i="0" u="none" strike="noStrike" cap="none" normalizeH="0" baseline="0" dirty="0" smtClean="0">
                          <a:ln>
                            <a:noFill/>
                          </a:ln>
                          <a:solidFill>
                            <a:srgbClr val="000000"/>
                          </a:solidFill>
                          <a:effectLst/>
                          <a:latin typeface="Arial Narrow" pitchFamily="34" charset="0"/>
                        </a:rPr>
                        <a:t> </a:t>
                      </a:r>
                      <a:r>
                        <a:rPr kumimoji="0" lang="el-GR" sz="1100" b="1" i="0" u="none" strike="noStrike" cap="none" normalizeH="0" baseline="0" dirty="0" err="1" smtClean="0">
                          <a:ln>
                            <a:noFill/>
                          </a:ln>
                          <a:solidFill>
                            <a:srgbClr val="000000"/>
                          </a:solidFill>
                          <a:effectLst/>
                          <a:latin typeface="Arial Narrow" pitchFamily="34" charset="0"/>
                        </a:rPr>
                        <a:t>preschoolers</a:t>
                      </a:r>
                      <a:endParaRPr kumimoji="0" lang="el-GR" sz="1100" b="1" i="0" u="none" strike="noStrike" cap="none" normalizeH="0" baseline="0" dirty="0" smtClean="0">
                        <a:ln>
                          <a:noFill/>
                        </a:ln>
                        <a:solidFill>
                          <a:srgbClr val="000000"/>
                        </a:solidFill>
                        <a:effectLst/>
                        <a:latin typeface="Arial Narrow" pitchFamily="34" charset="0"/>
                      </a:endParaRPr>
                    </a:p>
                  </a:txBody>
                  <a:tcPr marT="37920" marB="37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dirty="0" smtClean="0">
                          <a:ln>
                            <a:noFill/>
                          </a:ln>
                          <a:solidFill>
                            <a:srgbClr val="000000"/>
                          </a:solidFill>
                          <a:effectLst/>
                          <a:latin typeface="Arial Narrow" pitchFamily="34" charset="0"/>
                        </a:rPr>
                        <a:t>A </a:t>
                      </a:r>
                      <a:r>
                        <a:rPr kumimoji="0" lang="el-GR" sz="1100" b="0" i="0" u="none" strike="noStrike" cap="none" normalizeH="0" baseline="0" dirty="0" err="1" smtClean="0">
                          <a:ln>
                            <a:noFill/>
                          </a:ln>
                          <a:solidFill>
                            <a:srgbClr val="000000"/>
                          </a:solidFill>
                          <a:effectLst/>
                          <a:latin typeface="Arial Narrow" pitchFamily="34" charset="0"/>
                        </a:rPr>
                        <a:t>kindergarten</a:t>
                      </a:r>
                      <a:r>
                        <a:rPr kumimoji="0" lang="el-GR" sz="1100" b="0" i="0" u="none" strike="noStrike" cap="none" normalizeH="0" baseline="0" dirty="0" smtClean="0">
                          <a:ln>
                            <a:noFill/>
                          </a:ln>
                          <a:solidFill>
                            <a:srgbClr val="000000"/>
                          </a:solidFill>
                          <a:effectLst/>
                          <a:latin typeface="Arial Narrow" pitchFamily="34" charset="0"/>
                        </a:rPr>
                        <a:t>-</a:t>
                      </a:r>
                      <a:r>
                        <a:rPr kumimoji="0" lang="el-GR" sz="1100" b="0" i="0" u="none" strike="noStrike" cap="none" normalizeH="0" baseline="0" dirty="0" err="1" smtClean="0">
                          <a:ln>
                            <a:noFill/>
                          </a:ln>
                          <a:solidFill>
                            <a:srgbClr val="000000"/>
                          </a:solidFill>
                          <a:effectLst/>
                          <a:latin typeface="Arial Narrow" pitchFamily="34" charset="0"/>
                        </a:rPr>
                        <a:t>based</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family</a:t>
                      </a:r>
                      <a:r>
                        <a:rPr kumimoji="0" lang="el-GR" sz="1100" b="0" i="0" u="none" strike="noStrike" cap="none" normalizeH="0" baseline="0" dirty="0" smtClean="0">
                          <a:ln>
                            <a:noFill/>
                          </a:ln>
                          <a:solidFill>
                            <a:srgbClr val="000000"/>
                          </a:solidFill>
                          <a:effectLst/>
                          <a:latin typeface="Arial Narrow" pitchFamily="34" charset="0"/>
                        </a:rPr>
                        <a:t>-</a:t>
                      </a:r>
                      <a:r>
                        <a:rPr kumimoji="0" lang="el-GR" sz="1100" b="0" i="0" u="none" strike="noStrike" cap="none" normalizeH="0" baseline="0" dirty="0" err="1" smtClean="0">
                          <a:ln>
                            <a:noFill/>
                          </a:ln>
                          <a:solidFill>
                            <a:srgbClr val="000000"/>
                          </a:solidFill>
                          <a:effectLst/>
                          <a:latin typeface="Arial Narrow" pitchFamily="34" charset="0"/>
                        </a:rPr>
                        <a:t>involved</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intervention</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scheme</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to</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prevent</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obesity</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in</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early</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childhood</a:t>
                      </a:r>
                      <a:r>
                        <a:rPr kumimoji="0" lang="en-US" sz="1100" b="0" i="0" u="none" strike="noStrike" cap="none" normalizeH="0" baseline="0" dirty="0" smtClean="0">
                          <a:ln>
                            <a:noFill/>
                          </a:ln>
                          <a:solidFill>
                            <a:srgbClr val="000000"/>
                          </a:solidFill>
                          <a:effectLst/>
                          <a:latin typeface="Arial Narrow" pitchFamily="34" charset="0"/>
                        </a:rPr>
                        <a:t>.  Levels of intervention: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installations</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of</a:t>
                      </a:r>
                      <a:r>
                        <a:rPr kumimoji="0" lang="en-US"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water</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stations</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and</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the</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magic</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snack</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plate</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to</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assist</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water</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and</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healthy</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snack</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consumption</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and</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rearrangements</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of</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the</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classroom</a:t>
                      </a:r>
                      <a:r>
                        <a:rPr kumimoji="0" lang="el-GR" sz="1100" b="0" i="0" u="none" strike="noStrike" cap="none" normalizeH="0" baseline="0" dirty="0" smtClean="0">
                          <a:ln>
                            <a:noFill/>
                          </a:ln>
                          <a:solidFill>
                            <a:srgbClr val="000000"/>
                          </a:solidFill>
                          <a:effectLst/>
                          <a:latin typeface="Arial Narrow" pitchFamily="34" charset="0"/>
                        </a:rPr>
                        <a:t>/</a:t>
                      </a:r>
                      <a:r>
                        <a:rPr kumimoji="0" lang="el-GR" sz="1100" b="0" i="0" u="none" strike="noStrike" cap="none" normalizeH="0" baseline="0" dirty="0" err="1" smtClean="0">
                          <a:ln>
                            <a:noFill/>
                          </a:ln>
                          <a:solidFill>
                            <a:srgbClr val="000000"/>
                          </a:solidFill>
                          <a:effectLst/>
                          <a:latin typeface="Arial Narrow" pitchFamily="34" charset="0"/>
                        </a:rPr>
                        <a:t>kindergarten</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to</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create</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some</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free</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space</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to</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assist</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children’s</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movement</a:t>
                      </a:r>
                      <a:r>
                        <a:rPr kumimoji="0" lang="el-GR" sz="1100" b="0" i="0" u="none" strike="noStrike" cap="none" normalizeH="0" baseline="0" dirty="0" smtClean="0">
                          <a:ln>
                            <a:noFill/>
                          </a:ln>
                          <a:solidFill>
                            <a:srgbClr val="000000"/>
                          </a:solidFill>
                          <a:effectLst/>
                          <a:latin typeface="Arial Narrow" pitchFamily="34" charset="0"/>
                        </a:rPr>
                        <a:t>).</a:t>
                      </a:r>
                      <a:endParaRPr kumimoji="0" lang="en-US" sz="1100" b="0" i="0" u="none" strike="noStrike" cap="none" normalizeH="0" baseline="0" dirty="0" smtClean="0">
                        <a:ln>
                          <a:noFill/>
                        </a:ln>
                        <a:solidFill>
                          <a:srgbClr val="000000"/>
                        </a:solidFill>
                        <a:effectLst/>
                        <a:latin typeface="Arial Narrow"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dirty="0" smtClean="0">
                          <a:ln>
                            <a:noFill/>
                          </a:ln>
                          <a:solidFill>
                            <a:srgbClr val="000000"/>
                          </a:solidFill>
                          <a:effectLst/>
                          <a:latin typeface="Arial Narrow" pitchFamily="34" charset="0"/>
                        </a:rPr>
                        <a:t>-t</a:t>
                      </a:r>
                      <a:r>
                        <a:rPr kumimoji="0" lang="el-GR" sz="1100" b="0" i="0" u="none" strike="noStrike" cap="none" normalizeH="0" baseline="0" dirty="0" err="1" smtClean="0">
                          <a:ln>
                            <a:noFill/>
                          </a:ln>
                          <a:solidFill>
                            <a:srgbClr val="000000"/>
                          </a:solidFill>
                          <a:effectLst/>
                          <a:latin typeface="Arial Narrow" pitchFamily="34" charset="0"/>
                        </a:rPr>
                        <a:t>eachers</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implemented</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interactive</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classroom</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activities</a:t>
                      </a:r>
                      <a:r>
                        <a:rPr kumimoji="0" lang="el-GR" sz="1100" b="0" i="0" u="none" strike="noStrike" cap="none" normalizeH="0" baseline="0" dirty="0" smtClean="0">
                          <a:ln>
                            <a:noFill/>
                          </a:ln>
                          <a:solidFill>
                            <a:srgbClr val="000000"/>
                          </a:solidFill>
                          <a:effectLst/>
                          <a:latin typeface="Arial Narrow" pitchFamily="34" charset="0"/>
                        </a:rPr>
                        <a:t>,</a:t>
                      </a:r>
                      <a:r>
                        <a:rPr kumimoji="0" lang="en-US"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aiming</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at</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total</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class</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participation</a:t>
                      </a:r>
                      <a:r>
                        <a:rPr kumimoji="0" lang="en-US"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smtClean="0">
                          <a:ln>
                            <a:noFill/>
                          </a:ln>
                          <a:solidFill>
                            <a:srgbClr val="000000"/>
                          </a:solidFill>
                          <a:effectLst/>
                          <a:latin typeface="Arial Narrow" pitchFamily="34" charset="0"/>
                        </a:rPr>
                        <a:t>(</a:t>
                      </a:r>
                      <a:r>
                        <a:rPr kumimoji="0" lang="el-GR" sz="1100" b="0" i="0" u="none" strike="noStrike" cap="none" normalizeH="0" baseline="0" dirty="0" err="1" smtClean="0">
                          <a:ln>
                            <a:noFill/>
                          </a:ln>
                          <a:solidFill>
                            <a:srgbClr val="000000"/>
                          </a:solidFill>
                          <a:effectLst/>
                          <a:latin typeface="Arial Narrow" pitchFamily="34" charset="0"/>
                        </a:rPr>
                        <a:t>e.g</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children’s</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participation</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in</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experiments</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kangaroo</a:t>
                      </a:r>
                      <a:r>
                        <a:rPr kumimoji="0" lang="en-US"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stories</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with</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children</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following</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the</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movements</a:t>
                      </a:r>
                      <a:r>
                        <a:rPr kumimoji="0" lang="en-US"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described</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in</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the</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stories</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etc</a:t>
                      </a:r>
                      <a:r>
                        <a:rPr kumimoji="0" lang="el-GR" sz="1100" b="0" i="0" u="none" strike="noStrike" cap="none" normalizeH="0" baseline="0" dirty="0" smtClean="0">
                          <a:ln>
                            <a:noFill/>
                          </a:ln>
                          <a:solidFill>
                            <a:srgbClr val="000000"/>
                          </a:solidFill>
                          <a:effectLst/>
                          <a:latin typeface="Arial Narrow" pitchFamily="34" charset="0"/>
                        </a:rPr>
                        <a:t>.).</a:t>
                      </a:r>
                      <a:endParaRPr kumimoji="0" lang="en-US" sz="1100" b="0" i="0" u="none" strike="noStrike" cap="none" normalizeH="0" baseline="0" dirty="0" smtClean="0">
                        <a:ln>
                          <a:noFill/>
                        </a:ln>
                        <a:solidFill>
                          <a:srgbClr val="000000"/>
                        </a:solidFill>
                        <a:effectLst/>
                        <a:latin typeface="Arial Narrow"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dirty="0" smtClean="0">
                          <a:ln>
                            <a:noFill/>
                          </a:ln>
                          <a:solidFill>
                            <a:srgbClr val="000000"/>
                          </a:solidFill>
                          <a:effectLst/>
                          <a:latin typeface="Arial Narrow" pitchFamily="34" charset="0"/>
                        </a:rPr>
                        <a:t>-p</a:t>
                      </a:r>
                      <a:r>
                        <a:rPr kumimoji="0" lang="el-GR" sz="1100" b="0" i="0" u="none" strike="noStrike" cap="none" normalizeH="0" baseline="0" dirty="0" err="1" smtClean="0">
                          <a:ln>
                            <a:noFill/>
                          </a:ln>
                          <a:solidFill>
                            <a:srgbClr val="000000"/>
                          </a:solidFill>
                          <a:effectLst/>
                          <a:latin typeface="Arial Narrow" pitchFamily="34" charset="0"/>
                        </a:rPr>
                        <a:t>arents</a:t>
                      </a:r>
                      <a:r>
                        <a:rPr kumimoji="0" lang="el-GR" sz="1100" b="0" i="0" u="none" strike="noStrike" cap="none" normalizeH="0" baseline="0" dirty="0" smtClean="0">
                          <a:ln>
                            <a:noFill/>
                          </a:ln>
                          <a:solidFill>
                            <a:srgbClr val="000000"/>
                          </a:solidFill>
                          <a:effectLst/>
                          <a:latin typeface="Arial Narrow" pitchFamily="34" charset="0"/>
                        </a:rPr>
                        <a:t>/</a:t>
                      </a:r>
                      <a:r>
                        <a:rPr kumimoji="0" lang="el-GR" sz="1100" b="0" i="0" u="none" strike="noStrike" cap="none" normalizeH="0" baseline="0" dirty="0" err="1" smtClean="0">
                          <a:ln>
                            <a:noFill/>
                          </a:ln>
                          <a:solidFill>
                            <a:srgbClr val="000000"/>
                          </a:solidFill>
                          <a:effectLst/>
                          <a:latin typeface="Arial Narrow" pitchFamily="34" charset="0"/>
                        </a:rPr>
                        <a:t>caregivers</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encouraged</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via</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simple</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and</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friendly</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to</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read</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material</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to</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apply</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relevant</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environmental</a:t>
                      </a:r>
                      <a:r>
                        <a:rPr kumimoji="0" lang="en-US"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changes</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at</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home</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act</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as</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role</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models</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and</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implement</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these</a:t>
                      </a:r>
                      <a:r>
                        <a:rPr kumimoji="0" lang="en-US"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lifestyle</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behaviours</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together</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with</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their</a:t>
                      </a:r>
                      <a:r>
                        <a:rPr kumimoji="0" lang="el-GR" sz="1100" b="0" i="0" u="none" strike="noStrike" cap="none" normalizeH="0" baseline="0" dirty="0" smtClean="0">
                          <a:ln>
                            <a:noFill/>
                          </a:ln>
                          <a:solidFill>
                            <a:srgbClr val="000000"/>
                          </a:solidFill>
                          <a:effectLst/>
                          <a:latin typeface="Arial Narrow" pitchFamily="34" charset="0"/>
                        </a:rPr>
                        <a:t> </a:t>
                      </a:r>
                      <a:r>
                        <a:rPr kumimoji="0" lang="el-GR" sz="1100" b="0" i="0" u="none" strike="noStrike" cap="none" normalizeH="0" baseline="0" dirty="0" err="1" smtClean="0">
                          <a:ln>
                            <a:noFill/>
                          </a:ln>
                          <a:solidFill>
                            <a:srgbClr val="000000"/>
                          </a:solidFill>
                          <a:effectLst/>
                          <a:latin typeface="Arial Narrow" pitchFamily="34" charset="0"/>
                        </a:rPr>
                        <a:t>children</a:t>
                      </a:r>
                      <a:endParaRPr kumimoji="0" lang="el-GR" sz="1100" b="0" i="0" u="none" strike="noStrike" cap="none" normalizeH="0" baseline="0" dirty="0" smtClean="0">
                        <a:ln>
                          <a:noFill/>
                        </a:ln>
                        <a:solidFill>
                          <a:srgbClr val="000000"/>
                        </a:solidFill>
                        <a:effectLst/>
                        <a:latin typeface="Arial Narrow" pitchFamily="34" charset="0"/>
                      </a:endParaRPr>
                    </a:p>
                  </a:txBody>
                  <a:tcPr marT="37920" marB="37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327" name="Group 39"/>
          <p:cNvGraphicFramePr>
            <a:graphicFrameLocks noGrp="1"/>
          </p:cNvGraphicFramePr>
          <p:nvPr>
            <p:ph type="tbl" idx="1"/>
          </p:nvPr>
        </p:nvGraphicFramePr>
        <p:xfrm>
          <a:off x="179512" y="2051918"/>
          <a:ext cx="8424936" cy="1819983"/>
        </p:xfrm>
        <a:graphic>
          <a:graphicData uri="http://schemas.openxmlformats.org/drawingml/2006/table">
            <a:tbl>
              <a:tblPr/>
              <a:tblGrid>
                <a:gridCol w="1043610"/>
                <a:gridCol w="2085450"/>
                <a:gridCol w="5295876"/>
              </a:tblGrid>
              <a:tr h="41391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Narrow" pitchFamily="34" charset="0"/>
                        </a:rPr>
                        <a:t>COUNTRY</a:t>
                      </a:r>
                      <a:endParaRPr kumimoji="0" lang="el-GR" sz="1100" b="1" i="0" u="none" strike="noStrike" cap="none" normalizeH="0" baseline="0" dirty="0" smtClean="0">
                        <a:ln>
                          <a:noFill/>
                        </a:ln>
                        <a:solidFill>
                          <a:schemeClr val="tx1"/>
                        </a:solidFill>
                        <a:effectLst/>
                        <a:latin typeface="Arial Narrow" pitchFamily="34" charset="0"/>
                      </a:endParaRPr>
                    </a:p>
                  </a:txBody>
                  <a:tcPr marT="37920" marB="379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Narrow" pitchFamily="34" charset="0"/>
                        </a:rPr>
                        <a:t>TITLE &amp; TYPE</a:t>
                      </a:r>
                      <a:endParaRPr kumimoji="0" lang="el-GR" sz="1100" b="1" i="0" u="none" strike="noStrike" cap="none" normalizeH="0" baseline="0" dirty="0" smtClean="0">
                        <a:ln>
                          <a:noFill/>
                        </a:ln>
                        <a:solidFill>
                          <a:schemeClr val="tx1"/>
                        </a:solidFill>
                        <a:effectLst/>
                        <a:latin typeface="Arial Narrow" pitchFamily="34" charset="0"/>
                      </a:endParaRPr>
                    </a:p>
                  </a:txBody>
                  <a:tcPr marT="37920" marB="37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smtClean="0">
                          <a:ln>
                            <a:noFill/>
                          </a:ln>
                          <a:solidFill>
                            <a:schemeClr val="tx1"/>
                          </a:solidFill>
                          <a:effectLst/>
                          <a:latin typeface="Arial Narrow" pitchFamily="34" charset="0"/>
                        </a:rPr>
                        <a:t>Brief description</a:t>
                      </a:r>
                      <a:endParaRPr kumimoji="0" lang="el-GR" sz="1100" b="1" i="0" u="none" strike="noStrike" cap="none" normalizeH="0" baseline="0" smtClean="0">
                        <a:ln>
                          <a:noFill/>
                        </a:ln>
                        <a:solidFill>
                          <a:schemeClr val="tx1"/>
                        </a:solidFill>
                        <a:effectLst/>
                        <a:latin typeface="Arial Narrow" pitchFamily="34" charset="0"/>
                      </a:endParaRPr>
                    </a:p>
                  </a:txBody>
                  <a:tcPr marT="37920" marB="37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4194">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smtClean="0">
                          <a:ln>
                            <a:noFill/>
                          </a:ln>
                          <a:solidFill>
                            <a:srgbClr val="000000"/>
                          </a:solidFill>
                          <a:effectLst/>
                          <a:latin typeface="Arial Narrow" pitchFamily="34" charset="0"/>
                          <a:cs typeface="Times New Roman" pitchFamily="18" charset="0"/>
                        </a:rPr>
                        <a:t>NORWAY</a:t>
                      </a:r>
                      <a:endParaRPr kumimoji="0" lang="el-GR" sz="1100" b="1" i="0" u="none" strike="noStrike" cap="none" normalizeH="0" baseline="0" smtClean="0">
                        <a:ln>
                          <a:noFill/>
                        </a:ln>
                        <a:solidFill>
                          <a:srgbClr val="000000"/>
                        </a:solidFill>
                        <a:effectLst/>
                        <a:latin typeface="Arial Narrow" pitchFamily="34" charset="0"/>
                        <a:cs typeface="Times New Roman" pitchFamily="18" charset="0"/>
                      </a:endParaRPr>
                    </a:p>
                  </a:txBody>
                  <a:tcPr marT="37920" marB="379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100" b="1" i="0" u="none" strike="noStrike" cap="none" normalizeH="0" baseline="0" dirty="0" smtClean="0">
                          <a:ln>
                            <a:noFill/>
                          </a:ln>
                          <a:solidFill>
                            <a:schemeClr val="tx1"/>
                          </a:solidFill>
                          <a:effectLst/>
                          <a:latin typeface="Arial Narrow" pitchFamily="34" charset="0"/>
                        </a:rPr>
                        <a:t>INTERVENTION_</a:t>
                      </a:r>
                      <a:r>
                        <a:rPr kumimoji="0" lang="en-US" sz="1100" b="1" i="0" u="none" strike="noStrike" cap="none" normalizeH="0" baseline="0" dirty="0" smtClean="0">
                          <a:ln>
                            <a:noFill/>
                          </a:ln>
                          <a:solidFill>
                            <a:schemeClr val="tx1"/>
                          </a:solidFill>
                          <a:effectLst/>
                          <a:latin typeface="Arial Narrow" pitchFamily="34" charset="0"/>
                        </a:rPr>
                        <a:t>The Keyhole for healthier food</a:t>
                      </a:r>
                      <a:endParaRPr kumimoji="0" lang="el-GR" sz="1100" b="1" i="0" u="none" strike="noStrike" cap="none" normalizeH="0" baseline="0" dirty="0" smtClean="0">
                        <a:ln>
                          <a:noFill/>
                        </a:ln>
                        <a:solidFill>
                          <a:schemeClr val="tx1"/>
                        </a:solidFill>
                        <a:effectLst/>
                        <a:latin typeface="Arial Narrow" pitchFamily="34" charset="0"/>
                      </a:endParaRPr>
                    </a:p>
                  </a:txBody>
                  <a:tcPr marT="37920" marB="37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Narrow" pitchFamily="34" charset="0"/>
                        </a:rPr>
                        <a:t>A labeling system to make healthier food choices easier</a:t>
                      </a:r>
                      <a:endParaRPr kumimoji="0" lang="el-GR" sz="1100" b="0" i="0" u="none" strike="noStrike" cap="none" normalizeH="0" baseline="0" dirty="0" smtClean="0">
                        <a:ln>
                          <a:noFill/>
                        </a:ln>
                        <a:solidFill>
                          <a:schemeClr val="tx1"/>
                        </a:solidFill>
                        <a:effectLst/>
                        <a:latin typeface="Arial Narrow" pitchFamily="34" charset="0"/>
                      </a:endParaRPr>
                    </a:p>
                  </a:txBody>
                  <a:tcPr marT="37920" marB="37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1871">
                <a:tc vMerge="1">
                  <a:txBody>
                    <a:bodyPr/>
                    <a:lstStyle/>
                    <a:p>
                      <a:endParaRPr lang="el-GR"/>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100" b="1" i="0" u="none" strike="noStrike" cap="none" normalizeH="0" baseline="0" dirty="0" smtClean="0">
                          <a:ln>
                            <a:noFill/>
                          </a:ln>
                          <a:solidFill>
                            <a:schemeClr val="tx1"/>
                          </a:solidFill>
                          <a:effectLst/>
                          <a:latin typeface="Arial Narrow" pitchFamily="34" charset="0"/>
                        </a:rPr>
                        <a:t>INTERVENTION_ </a:t>
                      </a:r>
                      <a:r>
                        <a:rPr kumimoji="0" lang="el-GR" sz="1100" b="1" i="0" u="none" strike="noStrike" cap="none" normalizeH="0" baseline="0" dirty="0" err="1" smtClean="0">
                          <a:ln>
                            <a:noFill/>
                          </a:ln>
                          <a:solidFill>
                            <a:schemeClr val="tx1"/>
                          </a:solidFill>
                          <a:effectLst/>
                          <a:latin typeface="Arial Narrow" pitchFamily="34" charset="0"/>
                        </a:rPr>
                        <a:t>Frisklivssentraler</a:t>
                      </a:r>
                      <a:r>
                        <a:rPr kumimoji="0" lang="el-GR" sz="1100" b="1" i="0" u="none" strike="noStrike" cap="none" normalizeH="0" baseline="0" dirty="0" smtClean="0">
                          <a:ln>
                            <a:noFill/>
                          </a:ln>
                          <a:solidFill>
                            <a:schemeClr val="tx1"/>
                          </a:solidFill>
                          <a:effectLst/>
                          <a:latin typeface="Arial Narrow" pitchFamily="34" charset="0"/>
                        </a:rPr>
                        <a:t> – ‘</a:t>
                      </a:r>
                      <a:r>
                        <a:rPr kumimoji="0" lang="el-GR" sz="1100" b="1" i="0" u="none" strike="noStrike" cap="none" normalizeH="0" baseline="0" dirty="0" err="1" smtClean="0">
                          <a:ln>
                            <a:noFill/>
                          </a:ln>
                          <a:solidFill>
                            <a:schemeClr val="tx1"/>
                          </a:solidFill>
                          <a:effectLst/>
                          <a:latin typeface="Arial Narrow" pitchFamily="34" charset="0"/>
                        </a:rPr>
                        <a:t>healthy</a:t>
                      </a:r>
                      <a:r>
                        <a:rPr kumimoji="0" lang="el-GR" sz="1100" b="1" i="0" u="none" strike="noStrike" cap="none" normalizeH="0" baseline="0" dirty="0" smtClean="0">
                          <a:ln>
                            <a:noFill/>
                          </a:ln>
                          <a:solidFill>
                            <a:schemeClr val="tx1"/>
                          </a:solidFill>
                          <a:effectLst/>
                          <a:latin typeface="Arial Narrow" pitchFamily="34" charset="0"/>
                        </a:rPr>
                        <a:t> </a:t>
                      </a:r>
                      <a:r>
                        <a:rPr kumimoji="0" lang="el-GR" sz="1100" b="1" i="0" u="none" strike="noStrike" cap="none" normalizeH="0" baseline="0" dirty="0" err="1" smtClean="0">
                          <a:ln>
                            <a:noFill/>
                          </a:ln>
                          <a:solidFill>
                            <a:schemeClr val="tx1"/>
                          </a:solidFill>
                          <a:effectLst/>
                          <a:latin typeface="Arial Narrow" pitchFamily="34" charset="0"/>
                        </a:rPr>
                        <a:t>living</a:t>
                      </a:r>
                      <a:r>
                        <a:rPr kumimoji="0" lang="el-GR" sz="1100" b="1" i="0" u="none" strike="noStrike" cap="none" normalizeH="0" baseline="0" dirty="0" smtClean="0">
                          <a:ln>
                            <a:noFill/>
                          </a:ln>
                          <a:solidFill>
                            <a:schemeClr val="tx1"/>
                          </a:solidFill>
                          <a:effectLst/>
                          <a:latin typeface="Arial Narrow" pitchFamily="34" charset="0"/>
                        </a:rPr>
                        <a:t> </a:t>
                      </a:r>
                      <a:r>
                        <a:rPr kumimoji="0" lang="el-GR" sz="1100" b="1" i="0" u="none" strike="noStrike" cap="none" normalizeH="0" baseline="0" dirty="0" err="1" smtClean="0">
                          <a:ln>
                            <a:noFill/>
                          </a:ln>
                          <a:solidFill>
                            <a:schemeClr val="tx1"/>
                          </a:solidFill>
                          <a:effectLst/>
                          <a:latin typeface="Arial Narrow" pitchFamily="34" charset="0"/>
                        </a:rPr>
                        <a:t>centres</a:t>
                      </a:r>
                      <a:r>
                        <a:rPr kumimoji="0" lang="el-GR" sz="1100" b="1" i="0" u="none" strike="noStrike" cap="none" normalizeH="0" baseline="0" dirty="0" smtClean="0">
                          <a:ln>
                            <a:noFill/>
                          </a:ln>
                          <a:solidFill>
                            <a:schemeClr val="tx1"/>
                          </a:solidFill>
                          <a:effectLst/>
                          <a:latin typeface="Arial Narrow" pitchFamily="34" charset="0"/>
                        </a:rPr>
                        <a:t>’</a:t>
                      </a:r>
                      <a:r>
                        <a:rPr kumimoji="0" lang="el-GR" sz="1100" b="0" i="0" u="none" strike="noStrike" cap="none" normalizeH="0" baseline="0" dirty="0" smtClean="0">
                          <a:ln>
                            <a:noFill/>
                          </a:ln>
                          <a:solidFill>
                            <a:schemeClr val="tx1"/>
                          </a:solidFill>
                          <a:effectLst/>
                          <a:latin typeface="Arial Narrow" pitchFamily="34" charset="0"/>
                        </a:rPr>
                        <a:t> </a:t>
                      </a:r>
                    </a:p>
                  </a:txBody>
                  <a:tcPr marT="37920" marB="37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Narrow" pitchFamily="34" charset="0"/>
                        </a:rPr>
                        <a:t>An interdisciplinary primary health care service which offers effective, knowledge-based programs and methods for people with, or in high risk of disease, who need support in health behavior change. </a:t>
                      </a:r>
                      <a:endParaRPr kumimoji="0" lang="el-GR" sz="1100" b="0" i="0" u="none" strike="noStrike" cap="none" normalizeH="0" baseline="0" dirty="0" smtClean="0">
                        <a:ln>
                          <a:noFill/>
                        </a:ln>
                        <a:solidFill>
                          <a:schemeClr val="tx1"/>
                        </a:solidFill>
                        <a:effectLst/>
                        <a:latin typeface="Arial Narrow" pitchFamily="34" charset="0"/>
                      </a:endParaRPr>
                    </a:p>
                  </a:txBody>
                  <a:tcPr marT="37920" marB="37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327" name="Group 39"/>
          <p:cNvGraphicFramePr>
            <a:graphicFrameLocks noGrp="1"/>
          </p:cNvGraphicFramePr>
          <p:nvPr>
            <p:ph type="tbl" idx="1"/>
          </p:nvPr>
        </p:nvGraphicFramePr>
        <p:xfrm>
          <a:off x="179512" y="2051918"/>
          <a:ext cx="8424936" cy="3314894"/>
        </p:xfrm>
        <a:graphic>
          <a:graphicData uri="http://schemas.openxmlformats.org/drawingml/2006/table">
            <a:tbl>
              <a:tblPr/>
              <a:tblGrid>
                <a:gridCol w="1043610"/>
                <a:gridCol w="2085450"/>
                <a:gridCol w="5295876"/>
              </a:tblGrid>
              <a:tr h="41391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Narrow" pitchFamily="34" charset="0"/>
                        </a:rPr>
                        <a:t>COUNTRY</a:t>
                      </a:r>
                      <a:endParaRPr kumimoji="0" lang="el-GR" sz="1100" b="1" i="0" u="none" strike="noStrike" cap="none" normalizeH="0" baseline="0" dirty="0" smtClean="0">
                        <a:ln>
                          <a:noFill/>
                        </a:ln>
                        <a:solidFill>
                          <a:schemeClr val="tx1"/>
                        </a:solidFill>
                        <a:effectLst/>
                        <a:latin typeface="Arial Narrow" pitchFamily="34" charset="0"/>
                      </a:endParaRPr>
                    </a:p>
                  </a:txBody>
                  <a:tcPr marT="37920" marB="379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smtClean="0">
                          <a:ln>
                            <a:noFill/>
                          </a:ln>
                          <a:solidFill>
                            <a:schemeClr val="tx1"/>
                          </a:solidFill>
                          <a:effectLst/>
                          <a:latin typeface="Arial Narrow" pitchFamily="34" charset="0"/>
                        </a:rPr>
                        <a:t>TITLE &amp; TYPE</a:t>
                      </a:r>
                      <a:endParaRPr kumimoji="0" lang="el-GR" sz="1100" b="1" i="0" u="none" strike="noStrike" cap="none" normalizeH="0" baseline="0" smtClean="0">
                        <a:ln>
                          <a:noFill/>
                        </a:ln>
                        <a:solidFill>
                          <a:schemeClr val="tx1"/>
                        </a:solidFill>
                        <a:effectLst/>
                        <a:latin typeface="Arial Narrow" pitchFamily="34" charset="0"/>
                      </a:endParaRPr>
                    </a:p>
                  </a:txBody>
                  <a:tcPr marT="37920" marB="37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smtClean="0">
                          <a:ln>
                            <a:noFill/>
                          </a:ln>
                          <a:solidFill>
                            <a:schemeClr val="tx1"/>
                          </a:solidFill>
                          <a:effectLst/>
                          <a:latin typeface="Arial Narrow" pitchFamily="34" charset="0"/>
                        </a:rPr>
                        <a:t>Brief description</a:t>
                      </a:r>
                      <a:endParaRPr kumimoji="0" lang="el-GR" sz="1100" b="1" i="0" u="none" strike="noStrike" cap="none" normalizeH="0" baseline="0" smtClean="0">
                        <a:ln>
                          <a:noFill/>
                        </a:ln>
                        <a:solidFill>
                          <a:schemeClr val="tx1"/>
                        </a:solidFill>
                        <a:effectLst/>
                        <a:latin typeface="Arial Narrow" pitchFamily="34" charset="0"/>
                      </a:endParaRPr>
                    </a:p>
                  </a:txBody>
                  <a:tcPr marT="37920" marB="37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74314">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100" b="1" i="0" u="none" strike="noStrike" cap="none" normalizeH="0" baseline="0" dirty="0" smtClean="0">
                          <a:ln>
                            <a:noFill/>
                          </a:ln>
                          <a:solidFill>
                            <a:srgbClr val="000000"/>
                          </a:solidFill>
                          <a:effectLst/>
                          <a:latin typeface="Arial Narrow" pitchFamily="34" charset="0"/>
                          <a:cs typeface="Times New Roman" pitchFamily="18" charset="0"/>
                        </a:rPr>
                        <a:t>ICELAND</a:t>
                      </a:r>
                    </a:p>
                  </a:txBody>
                  <a:tcPr marT="37920" marB="379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100" b="1" i="0" u="none" strike="noStrike" kern="1200" cap="none" normalizeH="0" baseline="0" dirty="0" smtClean="0">
                          <a:ln>
                            <a:noFill/>
                          </a:ln>
                          <a:solidFill>
                            <a:schemeClr val="tx1"/>
                          </a:solidFill>
                          <a:effectLst/>
                          <a:latin typeface="Arial Narrow" pitchFamily="34" charset="0"/>
                          <a:ea typeface="+mn-ea"/>
                          <a:cs typeface="+mn-cs"/>
                        </a:rPr>
                        <a:t>POLICY_</a:t>
                      </a:r>
                      <a:r>
                        <a:rPr kumimoji="0" lang="en-GB" sz="1100" b="1" i="0" u="none" strike="noStrike" kern="1200" cap="none" normalizeH="0" baseline="0" dirty="0" smtClean="0">
                          <a:ln>
                            <a:noFill/>
                          </a:ln>
                          <a:solidFill>
                            <a:schemeClr val="tx1"/>
                          </a:solidFill>
                          <a:effectLst/>
                          <a:latin typeface="Arial Narrow" pitchFamily="34" charset="0"/>
                          <a:ea typeface="+mn-ea"/>
                          <a:cs typeface="+mn-cs"/>
                        </a:rPr>
                        <a:t>The Welfare Watch</a:t>
                      </a:r>
                      <a:endParaRPr kumimoji="0" lang="el-GR" sz="1100" b="1" i="0" u="none" strike="noStrike" kern="1200" cap="none" normalizeH="0" baseline="0" dirty="0" smtClean="0">
                        <a:ln>
                          <a:noFill/>
                        </a:ln>
                        <a:solidFill>
                          <a:schemeClr val="tx1"/>
                        </a:solidFill>
                        <a:effectLst/>
                        <a:latin typeface="Arial Narrow" pitchFamily="34" charset="0"/>
                        <a:ea typeface="+mn-ea"/>
                        <a:cs typeface="+mn-cs"/>
                      </a:endParaRPr>
                    </a:p>
                  </a:txBody>
                  <a:tcPr marT="37920" marB="37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l-GR" sz="1100" b="0" i="0" u="none" strike="noStrike" kern="1200" cap="none" normalizeH="0" baseline="0" dirty="0" smtClean="0">
                          <a:ln>
                            <a:noFill/>
                          </a:ln>
                          <a:solidFill>
                            <a:schemeClr val="tx1"/>
                          </a:solidFill>
                          <a:effectLst/>
                          <a:latin typeface="Arial Narrow" pitchFamily="34" charset="0"/>
                          <a:ea typeface="+mn-ea"/>
                          <a:cs typeface="+mn-cs"/>
                        </a:rPr>
                        <a:t>A</a:t>
                      </a:r>
                      <a:r>
                        <a:rPr kumimoji="0" lang="en-GB" sz="1100" b="0" i="0" u="none" strike="noStrike" kern="1200" cap="none" normalizeH="0" baseline="0" dirty="0" smtClean="0">
                          <a:ln>
                            <a:noFill/>
                          </a:ln>
                          <a:solidFill>
                            <a:schemeClr val="tx1"/>
                          </a:solidFill>
                          <a:effectLst/>
                          <a:latin typeface="Arial Narrow" pitchFamily="34" charset="0"/>
                          <a:ea typeface="+mn-ea"/>
                          <a:cs typeface="+mn-cs"/>
                        </a:rPr>
                        <a:t> Steering Committee, with the main role to monitor systematically the social and financial consequences of the economic situation for families and individuals in Iceland and to propose measures to help households and in particular vulnerable groups</a:t>
                      </a:r>
                      <a:r>
                        <a:rPr kumimoji="0" lang="en-US" sz="1100" b="0" i="0" u="none" strike="noStrike" kern="1200" cap="none" normalizeH="0" baseline="0" dirty="0" smtClean="0">
                          <a:ln>
                            <a:noFill/>
                          </a:ln>
                          <a:solidFill>
                            <a:schemeClr val="tx1"/>
                          </a:solidFill>
                          <a:effectLst/>
                          <a:latin typeface="Arial Narrow" pitchFamily="34" charset="0"/>
                          <a:ea typeface="+mn-ea"/>
                          <a:cs typeface="+mn-cs"/>
                        </a:rPr>
                        <a:t>.</a:t>
                      </a:r>
                      <a:r>
                        <a:rPr lang="en-GB" sz="1100" kern="1200" dirty="0" smtClean="0">
                          <a:solidFill>
                            <a:schemeClr val="tx1"/>
                          </a:solidFill>
                          <a:latin typeface="Arial Narrow" pitchFamily="34" charset="0"/>
                          <a:ea typeface="+mn-ea"/>
                          <a:cs typeface="+mn-cs"/>
                        </a:rPr>
                        <a:t> </a:t>
                      </a:r>
                      <a:r>
                        <a:rPr lang="el-GR" sz="1100" kern="1200" dirty="0" smtClean="0">
                          <a:solidFill>
                            <a:schemeClr val="tx1"/>
                          </a:solidFill>
                          <a:latin typeface="Arial Narrow" pitchFamily="34" charset="0"/>
                          <a:ea typeface="+mn-ea"/>
                          <a:cs typeface="+mn-cs"/>
                        </a:rPr>
                        <a:t>A</a:t>
                      </a:r>
                      <a:r>
                        <a:rPr lang="en-GB" sz="1100" kern="1200" dirty="0" smtClean="0">
                          <a:solidFill>
                            <a:schemeClr val="tx1"/>
                          </a:solidFill>
                          <a:latin typeface="Arial Narrow" pitchFamily="34" charset="0"/>
                          <a:ea typeface="+mn-ea"/>
                          <a:cs typeface="+mn-cs"/>
                        </a:rPr>
                        <a:t> national level platform, involving key stakeholders from all sectors and levels, providing important data and insight in general, informing policy and actions. Originally the main aim was to monitor the effect of the economic crises to be able to give guidance to the government on where actions where most needed. Now it is the situation of families with children and those living in severe poverty. </a:t>
                      </a:r>
                      <a:r>
                        <a:rPr lang="en-GB" sz="1100" b="1" kern="1200" dirty="0" smtClean="0">
                          <a:solidFill>
                            <a:schemeClr val="tx1"/>
                          </a:solidFill>
                          <a:latin typeface="Arial Narrow" pitchFamily="34" charset="0"/>
                          <a:ea typeface="+mn-ea"/>
                          <a:cs typeface="+mn-cs"/>
                        </a:rPr>
                        <a:t>After the crises many families have struggled with housing and employment. The Welfare Watch tries to keep monitoring the situation and watch that difficult situations don´t get worse. Example could be young people who drop out of school and are inactive and young single mothers.   </a:t>
                      </a:r>
                      <a:endParaRPr kumimoji="0" lang="el-GR" sz="1100" b="1" i="0" u="none" strike="noStrike" kern="1200" cap="none" normalizeH="0" baseline="0" dirty="0" smtClean="0">
                        <a:ln>
                          <a:noFill/>
                        </a:ln>
                        <a:solidFill>
                          <a:schemeClr val="tx1"/>
                        </a:solidFill>
                        <a:effectLst/>
                        <a:latin typeface="Arial Narrow" pitchFamily="34" charset="0"/>
                        <a:ea typeface="+mn-ea"/>
                        <a:cs typeface="+mn-cs"/>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1100" b="0" i="0" u="none" strike="noStrike" kern="1200" cap="none" normalizeH="0" baseline="0" dirty="0" smtClean="0">
                        <a:ln>
                          <a:noFill/>
                        </a:ln>
                        <a:solidFill>
                          <a:schemeClr val="tx1"/>
                        </a:solidFill>
                        <a:effectLst/>
                        <a:latin typeface="Arial Narrow" pitchFamily="34" charset="0"/>
                        <a:ea typeface="+mn-ea"/>
                        <a:cs typeface="+mn-cs"/>
                      </a:endParaRPr>
                    </a:p>
                  </a:txBody>
                  <a:tcPr marT="37920" marB="37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1871">
                <a:tc vMerge="1">
                  <a:txBody>
                    <a:bodyPr/>
                    <a:lstStyle/>
                    <a:p>
                      <a:endParaRPr lang="el-GR"/>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l-GR" sz="1100" b="1" i="0" u="none" strike="noStrike" kern="1200" cap="none" normalizeH="0" baseline="0" dirty="0" smtClean="0">
                          <a:ln>
                            <a:noFill/>
                          </a:ln>
                          <a:solidFill>
                            <a:schemeClr val="tx1"/>
                          </a:solidFill>
                          <a:effectLst/>
                          <a:latin typeface="Arial Narrow" pitchFamily="34" charset="0"/>
                          <a:ea typeface="+mn-ea"/>
                          <a:cs typeface="+mn-cs"/>
                        </a:rPr>
                        <a:t>INTERVENTION_</a:t>
                      </a:r>
                      <a:br>
                        <a:rPr kumimoji="0" lang="el-GR" sz="1100" b="1" i="0" u="none" strike="noStrike" kern="1200" cap="none" normalizeH="0" baseline="0" dirty="0" smtClean="0">
                          <a:ln>
                            <a:noFill/>
                          </a:ln>
                          <a:solidFill>
                            <a:schemeClr val="tx1"/>
                          </a:solidFill>
                          <a:effectLst/>
                          <a:latin typeface="Arial Narrow" pitchFamily="34" charset="0"/>
                          <a:ea typeface="+mn-ea"/>
                          <a:cs typeface="+mn-cs"/>
                        </a:rPr>
                      </a:br>
                      <a:r>
                        <a:rPr kumimoji="0" lang="en-US" sz="1100" b="1" i="0" u="none" strike="noStrike" kern="1200" cap="none" normalizeH="0" baseline="0" dirty="0" smtClean="0">
                          <a:ln>
                            <a:noFill/>
                          </a:ln>
                          <a:solidFill>
                            <a:schemeClr val="tx1"/>
                          </a:solidFill>
                          <a:effectLst/>
                          <a:latin typeface="Arial Narrow" pitchFamily="34" charset="0"/>
                          <a:ea typeface="+mn-ea"/>
                          <a:cs typeface="+mn-cs"/>
                        </a:rPr>
                        <a:t>Multimodal Training Intervention – An Approach to Successful Ageing</a:t>
                      </a:r>
                      <a:endParaRPr kumimoji="0" lang="el-GR" sz="1100" b="1" i="0" u="none" strike="noStrike" kern="1200" cap="none" normalizeH="0" baseline="0" dirty="0" smtClean="0">
                        <a:ln>
                          <a:noFill/>
                        </a:ln>
                        <a:solidFill>
                          <a:schemeClr val="tx1"/>
                        </a:solidFill>
                        <a:effectLst/>
                        <a:latin typeface="Arial Narrow" pitchFamily="34" charset="0"/>
                        <a:ea typeface="+mn-ea"/>
                        <a:cs typeface="+mn-cs"/>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1100" b="1" i="0" u="none" strike="noStrike" kern="1200" cap="none" normalizeH="0" baseline="0" dirty="0" smtClean="0">
                        <a:ln>
                          <a:noFill/>
                        </a:ln>
                        <a:solidFill>
                          <a:schemeClr val="tx1"/>
                        </a:solidFill>
                        <a:effectLst/>
                        <a:latin typeface="Arial Narrow" pitchFamily="34" charset="0"/>
                        <a:ea typeface="+mn-ea"/>
                        <a:cs typeface="+mn-cs"/>
                      </a:endParaRPr>
                    </a:p>
                  </a:txBody>
                  <a:tcPr marT="37920" marB="37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100" kern="1200" dirty="0" smtClean="0">
                          <a:solidFill>
                            <a:schemeClr val="tx1"/>
                          </a:solidFill>
                          <a:latin typeface="Arial Narrow" pitchFamily="34" charset="0"/>
                          <a:ea typeface="+mn-ea"/>
                          <a:cs typeface="+mn-cs"/>
                        </a:rPr>
                        <a:t>M</a:t>
                      </a:r>
                      <a:r>
                        <a:rPr lang="en-US" sz="1100" kern="1200" dirty="0" err="1" smtClean="0">
                          <a:solidFill>
                            <a:schemeClr val="tx1"/>
                          </a:solidFill>
                          <a:latin typeface="Arial Narrow" pitchFamily="34" charset="0"/>
                          <a:ea typeface="+mn-ea"/>
                          <a:cs typeface="+mn-cs"/>
                        </a:rPr>
                        <a:t>ultimodal</a:t>
                      </a:r>
                      <a:r>
                        <a:rPr lang="en-US" sz="1100" kern="1200" dirty="0" smtClean="0">
                          <a:solidFill>
                            <a:schemeClr val="tx1"/>
                          </a:solidFill>
                          <a:latin typeface="Arial Narrow" pitchFamily="34" charset="0"/>
                          <a:ea typeface="+mn-ea"/>
                          <a:cs typeface="+mn-cs"/>
                        </a:rPr>
                        <a:t> training with an</a:t>
                      </a:r>
                      <a:r>
                        <a:rPr lang="el-GR" sz="1100" kern="1200" dirty="0" smtClean="0">
                          <a:solidFill>
                            <a:schemeClr val="tx1"/>
                          </a:solidFill>
                          <a:latin typeface="Arial Narrow" pitchFamily="34" charset="0"/>
                          <a:ea typeface="+mn-ea"/>
                          <a:cs typeface="+mn-cs"/>
                        </a:rPr>
                        <a:t> </a:t>
                      </a:r>
                      <a:r>
                        <a:rPr lang="en-US" sz="1100" kern="1200" dirty="0" smtClean="0">
                          <a:solidFill>
                            <a:schemeClr val="tx1"/>
                          </a:solidFill>
                          <a:latin typeface="Arial Narrow" pitchFamily="34" charset="0"/>
                          <a:ea typeface="+mn-ea"/>
                          <a:cs typeface="+mn-cs"/>
                        </a:rPr>
                        <a:t>emphasis on daily endurance training (ET) and twice-a-week resistance training (RT). The ET </a:t>
                      </a:r>
                      <a:r>
                        <a:rPr lang="en-GB" sz="1100" kern="1200" dirty="0" smtClean="0">
                          <a:solidFill>
                            <a:schemeClr val="tx1"/>
                          </a:solidFill>
                          <a:latin typeface="Arial Narrow" pitchFamily="34" charset="0"/>
                          <a:ea typeface="+mn-ea"/>
                          <a:cs typeface="+mn-cs"/>
                        </a:rPr>
                        <a:t>consisted of daily walking over the intervention phase. </a:t>
                      </a:r>
                      <a:r>
                        <a:rPr lang="en-US" sz="1100" kern="1200" dirty="0" smtClean="0">
                          <a:solidFill>
                            <a:schemeClr val="tx1"/>
                          </a:solidFill>
                          <a:latin typeface="Arial Narrow" pitchFamily="34" charset="0"/>
                          <a:ea typeface="+mn-ea"/>
                          <a:cs typeface="+mn-cs"/>
                        </a:rPr>
                        <a:t>The RT took place twice-a-week in a fitness center. </a:t>
                      </a:r>
                      <a:r>
                        <a:rPr lang="el-GR" sz="1100" kern="1200" dirty="0" err="1" smtClean="0">
                          <a:solidFill>
                            <a:schemeClr val="tx1"/>
                          </a:solidFill>
                          <a:latin typeface="Arial Narrow" pitchFamily="34" charset="0"/>
                          <a:ea typeface="+mn-ea"/>
                          <a:cs typeface="+mn-cs"/>
                        </a:rPr>
                        <a:t>Included</a:t>
                      </a:r>
                      <a:r>
                        <a:rPr lang="el-GR" sz="1100" kern="1200" dirty="0" smtClean="0">
                          <a:solidFill>
                            <a:schemeClr val="tx1"/>
                          </a:solidFill>
                          <a:latin typeface="Arial Narrow" pitchFamily="34" charset="0"/>
                          <a:ea typeface="+mn-ea"/>
                          <a:cs typeface="+mn-cs"/>
                        </a:rPr>
                        <a:t>  </a:t>
                      </a:r>
                      <a:r>
                        <a:rPr lang="el-GR" sz="1100" kern="1200" dirty="0" err="1" smtClean="0">
                          <a:solidFill>
                            <a:schemeClr val="tx1"/>
                          </a:solidFill>
                          <a:latin typeface="Arial Narrow" pitchFamily="34" charset="0"/>
                          <a:ea typeface="+mn-ea"/>
                          <a:cs typeface="+mn-cs"/>
                        </a:rPr>
                        <a:t>also</a:t>
                      </a:r>
                      <a:r>
                        <a:rPr lang="el-GR" sz="1100" kern="1200" dirty="0" smtClean="0">
                          <a:solidFill>
                            <a:schemeClr val="tx1"/>
                          </a:solidFill>
                          <a:latin typeface="Arial Narrow" pitchFamily="34" charset="0"/>
                          <a:ea typeface="+mn-ea"/>
                          <a:cs typeface="+mn-cs"/>
                        </a:rPr>
                        <a:t> </a:t>
                      </a:r>
                      <a:r>
                        <a:rPr lang="en-US" sz="1100" kern="1200" dirty="0" smtClean="0">
                          <a:solidFill>
                            <a:schemeClr val="tx1"/>
                          </a:solidFill>
                          <a:latin typeface="Arial Narrow" pitchFamily="34" charset="0"/>
                          <a:ea typeface="+mn-ea"/>
                          <a:cs typeface="+mn-cs"/>
                        </a:rPr>
                        <a:t>7 lectures, 3 on nutrition and 4 on healthy ageing, endurance, strength, and how to train.</a:t>
                      </a:r>
                      <a:endParaRPr lang="el-GR" sz="1100" kern="1200" dirty="0" smtClean="0">
                        <a:solidFill>
                          <a:schemeClr val="tx1"/>
                        </a:solidFill>
                        <a:latin typeface="Arial Narrow" pitchFamily="34" charset="0"/>
                        <a:ea typeface="+mn-ea"/>
                        <a:cs typeface="+mn-cs"/>
                      </a:endParaRPr>
                    </a:p>
                    <a:p>
                      <a:endParaRPr lang="el-GR" sz="1100" kern="1200" dirty="0" smtClean="0">
                        <a:solidFill>
                          <a:schemeClr val="tx1"/>
                        </a:solidFill>
                        <a:latin typeface="Arial Narrow" pitchFamily="34" charset="0"/>
                        <a:ea typeface="+mn-ea"/>
                        <a:cs typeface="+mn-cs"/>
                      </a:endParaRPr>
                    </a:p>
                  </a:txBody>
                  <a:tcPr marT="37920" marB="37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endParaRPr lang="el-GR"/>
          </a:p>
        </p:txBody>
      </p:sp>
      <p:sp>
        <p:nvSpPr>
          <p:cNvPr id="20483" name="Rectangle 3"/>
          <p:cNvSpPr>
            <a:spLocks noGrp="1" noChangeArrowheads="1"/>
          </p:cNvSpPr>
          <p:nvPr>
            <p:ph type="body" idx="1"/>
          </p:nvPr>
        </p:nvSpPr>
        <p:spPr/>
        <p:txBody>
          <a:bodyPr/>
          <a:lstStyle/>
          <a:p>
            <a:pPr algn="ctr"/>
            <a:endParaRPr lang="el-GR" sz="1800" b="1" dirty="0" smtClean="0">
              <a:latin typeface="Arial Narrow" pitchFamily="34" charset="0"/>
            </a:endParaRPr>
          </a:p>
          <a:p>
            <a:pPr algn="ctr"/>
            <a:r>
              <a:rPr lang="en-US" sz="1800" b="1" dirty="0" smtClean="0">
                <a:latin typeface="Arial Narrow" pitchFamily="34" charset="0"/>
              </a:rPr>
              <a:t>F</a:t>
            </a:r>
            <a:r>
              <a:rPr lang="el-GR" sz="1800" b="1" dirty="0" err="1">
                <a:latin typeface="Arial Narrow" pitchFamily="34" charset="0"/>
              </a:rPr>
              <a:t>inalisation</a:t>
            </a:r>
            <a:r>
              <a:rPr lang="el-GR" sz="1800" b="1" dirty="0">
                <a:latin typeface="Arial Narrow" pitchFamily="34" charset="0"/>
              </a:rPr>
              <a:t> </a:t>
            </a:r>
            <a:r>
              <a:rPr lang="el-GR" sz="1800" b="1" dirty="0" err="1">
                <a:latin typeface="Arial Narrow" pitchFamily="34" charset="0"/>
              </a:rPr>
              <a:t>of</a:t>
            </a:r>
            <a:r>
              <a:rPr lang="el-GR" sz="1800" b="1" dirty="0">
                <a:latin typeface="Arial Narrow" pitchFamily="34" charset="0"/>
              </a:rPr>
              <a:t> </a:t>
            </a:r>
            <a:r>
              <a:rPr lang="el-GR" sz="1800" b="1" dirty="0" err="1">
                <a:latin typeface="Arial Narrow" pitchFamily="34" charset="0"/>
              </a:rPr>
              <a:t>our</a:t>
            </a:r>
            <a:r>
              <a:rPr lang="el-GR" sz="1800" b="1" dirty="0">
                <a:latin typeface="Arial Narrow" pitchFamily="34" charset="0"/>
              </a:rPr>
              <a:t> </a:t>
            </a:r>
            <a:r>
              <a:rPr lang="el-GR" sz="1800" b="1" dirty="0" err="1">
                <a:latin typeface="Arial Narrow" pitchFamily="34" charset="0"/>
              </a:rPr>
              <a:t>current</a:t>
            </a:r>
            <a:r>
              <a:rPr lang="el-GR" sz="1800" b="1" dirty="0">
                <a:latin typeface="Arial Narrow" pitchFamily="34" charset="0"/>
              </a:rPr>
              <a:t> </a:t>
            </a:r>
            <a:r>
              <a:rPr lang="el-GR" sz="1800" b="1" dirty="0" err="1">
                <a:latin typeface="Arial Narrow" pitchFamily="34" charset="0"/>
              </a:rPr>
              <a:t>task</a:t>
            </a:r>
            <a:r>
              <a:rPr lang="en-US" sz="1800" b="1" dirty="0">
                <a:latin typeface="Arial Narrow" pitchFamily="34" charset="0"/>
              </a:rPr>
              <a:t>: </a:t>
            </a:r>
            <a:r>
              <a:rPr lang="el-GR" sz="1800" b="1" dirty="0" err="1">
                <a:latin typeface="Arial Narrow" pitchFamily="34" charset="0"/>
              </a:rPr>
              <a:t>end</a:t>
            </a:r>
            <a:r>
              <a:rPr lang="el-GR" sz="1800" b="1" dirty="0">
                <a:latin typeface="Arial Narrow" pitchFamily="34" charset="0"/>
              </a:rPr>
              <a:t> </a:t>
            </a:r>
            <a:r>
              <a:rPr lang="el-GR" sz="1800" b="1" dirty="0" err="1">
                <a:latin typeface="Arial Narrow" pitchFamily="34" charset="0"/>
              </a:rPr>
              <a:t>of</a:t>
            </a:r>
            <a:r>
              <a:rPr lang="el-GR" sz="1800" b="1" dirty="0">
                <a:latin typeface="Arial Narrow" pitchFamily="34" charset="0"/>
              </a:rPr>
              <a:t> </a:t>
            </a:r>
            <a:r>
              <a:rPr lang="el-GR" sz="1800" b="1" dirty="0" err="1">
                <a:latin typeface="Arial Narrow" pitchFamily="34" charset="0"/>
              </a:rPr>
              <a:t>July</a:t>
            </a:r>
            <a:r>
              <a:rPr lang="en-US" sz="1800" b="1" dirty="0">
                <a:latin typeface="Arial Narrow" pitchFamily="34" charset="0"/>
              </a:rPr>
              <a:t> 2015</a:t>
            </a:r>
            <a:endParaRPr lang="en-GB" sz="1800" b="1" dirty="0">
              <a:latin typeface="Arial Narrow" pitchFamily="34" charset="0"/>
            </a:endParaRPr>
          </a:p>
          <a:p>
            <a:endParaRPr lang="en-GB" sz="1800" b="1" dirty="0">
              <a:latin typeface="Arial Narrow" pitchFamily="34" charset="0"/>
            </a:endParaRPr>
          </a:p>
          <a:p>
            <a:r>
              <a:rPr lang="en-GB" sz="1800" b="1" dirty="0">
                <a:latin typeface="Arial Narrow" pitchFamily="34" charset="0"/>
              </a:rPr>
              <a:t>Task. 3.2.</a:t>
            </a:r>
            <a:r>
              <a:rPr lang="en-GB" sz="1800" dirty="0">
                <a:latin typeface="Arial Narrow" pitchFamily="34" charset="0"/>
              </a:rPr>
              <a:t> Develop an English summary (according to the template that will be provided by the WP Leader in close collaboration with WP4) for each of the practices </a:t>
            </a:r>
            <a:r>
              <a:rPr lang="en-GB" sz="1800" dirty="0" smtClean="0">
                <a:latin typeface="Arial Narrow" pitchFamily="34" charset="0"/>
              </a:rPr>
              <a:t>identified</a:t>
            </a:r>
            <a:endParaRPr lang="el-GR" sz="1800" dirty="0">
              <a:latin typeface="Arial Narrow" pitchFamily="34" charset="0"/>
            </a:endParaRPr>
          </a:p>
          <a:p>
            <a:endParaRPr lang="el-G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11265" name="Text Box 1"/>
          <p:cNvSpPr txBox="1">
            <a:spLocks noChangeArrowheads="1"/>
          </p:cNvSpPr>
          <p:nvPr/>
        </p:nvSpPr>
        <p:spPr bwMode="auto">
          <a:xfrm>
            <a:off x="1371600" y="11113"/>
            <a:ext cx="6629400" cy="990600"/>
          </a:xfrm>
          <a:prstGeom prst="rect">
            <a:avLst/>
          </a:prstGeom>
          <a:noFill/>
          <a:ln w="9525">
            <a:noFill/>
            <a:round/>
            <a:headEnd/>
            <a:tailEnd/>
          </a:ln>
          <a:effectLst/>
        </p:spPr>
        <p:txBody>
          <a:bodyPr anchor="ctr"/>
          <a:lstStyle/>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000" b="1">
                <a:solidFill>
                  <a:srgbClr val="FFFFFF"/>
                </a:solidFill>
                <a:latin typeface="Arial" charset="0"/>
              </a:rPr>
              <a:t>Joint Action on Chronic Diseases and Promoting Healthy Ageing across the Life Cycle (JA-Chrodis)*</a:t>
            </a:r>
          </a:p>
        </p:txBody>
      </p:sp>
      <p:sp>
        <p:nvSpPr>
          <p:cNvPr id="11266" name="Text Box 2"/>
          <p:cNvSpPr txBox="1">
            <a:spLocks noChangeArrowheads="1"/>
          </p:cNvSpPr>
          <p:nvPr/>
        </p:nvSpPr>
        <p:spPr bwMode="auto">
          <a:xfrm>
            <a:off x="1676400" y="2462213"/>
            <a:ext cx="5943600" cy="457200"/>
          </a:xfrm>
          <a:prstGeom prst="rect">
            <a:avLst/>
          </a:prstGeom>
          <a:noFill/>
          <a:ln w="9525">
            <a:noFill/>
            <a:round/>
            <a:headEnd/>
            <a:tailEnd/>
          </a:ln>
          <a:effectLst/>
        </p:spPr>
        <p:txBody>
          <a:bodyPr/>
          <a:lstStyle/>
          <a:p>
            <a:pPr algn="just">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3B6D6F"/>
                </a:solidFill>
                <a:latin typeface="Arial" charset="0"/>
              </a:rPr>
              <a:t>*</a:t>
            </a:r>
            <a:r>
              <a:rPr lang="en-US" sz="800">
                <a:solidFill>
                  <a:srgbClr val="3B6D6F"/>
                </a:solidFill>
                <a:latin typeface="Arial" charset="0"/>
              </a:rPr>
              <a:t> </a:t>
            </a:r>
            <a:r>
              <a:rPr lang="en-US" sz="1800">
                <a:solidFill>
                  <a:srgbClr val="3B6D6F"/>
                </a:solidFill>
                <a:latin typeface="Arial" charset="0"/>
              </a:rPr>
              <a:t>This presentation arises from the Joint Action addressing chronic diseases and healthy ageing across the life cycle (JA-CHRODIS), which has received funding from the European Union, under the framework of the Health Programme (2008-2013).</a:t>
            </a:r>
          </a:p>
        </p:txBody>
      </p:sp>
      <p:pic>
        <p:nvPicPr>
          <p:cNvPr id="11267" name="Picture 3"/>
          <p:cNvPicPr>
            <a:picLocks noChangeAspect="1" noChangeArrowheads="1"/>
          </p:cNvPicPr>
          <p:nvPr/>
        </p:nvPicPr>
        <p:blipFill>
          <a:blip r:embed="rId4" cstate="print"/>
          <a:srcRect/>
          <a:stretch>
            <a:fillRect/>
          </a:stretch>
        </p:blipFill>
        <p:spPr bwMode="auto">
          <a:xfrm>
            <a:off x="3505200" y="1855788"/>
            <a:ext cx="2362200" cy="474662"/>
          </a:xfrm>
          <a:prstGeom prst="rect">
            <a:avLst/>
          </a:prstGeom>
          <a:noFill/>
          <a:ln w="9525">
            <a:noFill/>
            <a:round/>
            <a:headEnd/>
            <a:tailEnd/>
          </a:ln>
          <a:effec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7169" name="Text Box 1"/>
          <p:cNvSpPr txBox="1">
            <a:spLocks noChangeArrowheads="1"/>
          </p:cNvSpPr>
          <p:nvPr/>
        </p:nvSpPr>
        <p:spPr bwMode="auto">
          <a:xfrm>
            <a:off x="457200" y="0"/>
            <a:ext cx="8458200" cy="990600"/>
          </a:xfrm>
          <a:prstGeom prst="rect">
            <a:avLst/>
          </a:prstGeom>
          <a:noFill/>
          <a:ln w="9525">
            <a:noFill/>
            <a:round/>
            <a:headEnd/>
            <a:tailEnd/>
          </a:ln>
          <a:effectLst/>
        </p:spPr>
        <p:txBody>
          <a:bodyPr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b="1" dirty="0" smtClean="0"/>
              <a:t>Meeting </a:t>
            </a:r>
            <a:r>
              <a:rPr lang="en-GB" b="1" dirty="0"/>
              <a:t>in Brussels</a:t>
            </a:r>
            <a:r>
              <a:rPr lang="en-GB" b="1" dirty="0" smtClean="0"/>
              <a:t>,</a:t>
            </a:r>
            <a:r>
              <a:rPr lang="el-GR" b="1" dirty="0" smtClean="0"/>
              <a:t> </a:t>
            </a:r>
            <a:r>
              <a:rPr lang="en-GB" b="1" dirty="0" smtClean="0"/>
              <a:t>February </a:t>
            </a:r>
            <a:r>
              <a:rPr lang="en-GB" b="1" dirty="0"/>
              <a:t>20th 2015</a:t>
            </a:r>
            <a:endParaRPr lang="en-US" b="1" dirty="0"/>
          </a:p>
        </p:txBody>
      </p:sp>
      <p:sp>
        <p:nvSpPr>
          <p:cNvPr id="7170" name="Text Box 2"/>
          <p:cNvSpPr txBox="1">
            <a:spLocks noChangeArrowheads="1"/>
          </p:cNvSpPr>
          <p:nvPr/>
        </p:nvSpPr>
        <p:spPr bwMode="auto">
          <a:xfrm>
            <a:off x="381000" y="1403350"/>
            <a:ext cx="8458200" cy="4030663"/>
          </a:xfrm>
          <a:prstGeom prst="rect">
            <a:avLst/>
          </a:prstGeom>
          <a:noFill/>
          <a:ln w="9525">
            <a:noFill/>
            <a:round/>
            <a:headEnd/>
            <a:tailEnd/>
          </a:ln>
          <a:effectLst/>
        </p:spPr>
        <p:txBody>
          <a:bodyPr/>
          <a:lstStyle/>
          <a:p>
            <a:pPr>
              <a:lnSpc>
                <a:spcPct val="150000"/>
              </a:lnSpc>
              <a:spcBef>
                <a:spcPts val="500"/>
              </a:spcBef>
              <a:spcAft>
                <a:spcPts val="500"/>
              </a:spcAft>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s-ES" sz="2000">
              <a:solidFill>
                <a:srgbClr val="3C3636"/>
              </a:solidFill>
              <a:latin typeface="Arial" charset="0"/>
            </a:endParaRPr>
          </a:p>
        </p:txBody>
      </p:sp>
      <p:sp>
        <p:nvSpPr>
          <p:cNvPr id="7172" name="Text Box 4"/>
          <p:cNvSpPr txBox="1">
            <a:spLocks noChangeArrowheads="1"/>
          </p:cNvSpPr>
          <p:nvPr/>
        </p:nvSpPr>
        <p:spPr bwMode="auto">
          <a:xfrm>
            <a:off x="457200" y="1447800"/>
            <a:ext cx="8458200" cy="3505200"/>
          </a:xfrm>
          <a:prstGeom prst="rect">
            <a:avLst/>
          </a:prstGeom>
          <a:noFill/>
          <a:ln w="9525">
            <a:noFill/>
            <a:round/>
            <a:headEnd/>
            <a:tailEnd/>
          </a:ln>
          <a:effectLst/>
        </p:spPr>
        <p:txBody>
          <a:bodyPr/>
          <a:lstStyle/>
          <a:p>
            <a:pPr marL="215900" indent="-214313">
              <a:spcBef>
                <a:spcPts val="500"/>
              </a:spcBef>
              <a:spcAft>
                <a:spcPts val="50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n-GB" b="1"/>
              <a:t>GPs of following countries were presented at the meeting</a:t>
            </a:r>
            <a:r>
              <a:rPr lang="el-GR"/>
              <a:t> </a:t>
            </a:r>
            <a:endParaRPr lang="en-GB" sz="2000">
              <a:solidFill>
                <a:srgbClr val="3C3636"/>
              </a:solidFill>
              <a:latin typeface="Arial" charset="0"/>
            </a:endParaRPr>
          </a:p>
        </p:txBody>
      </p:sp>
      <p:sp>
        <p:nvSpPr>
          <p:cNvPr id="7173" name="Rectangle 5"/>
          <p:cNvSpPr>
            <a:spLocks noChangeArrowheads="1"/>
          </p:cNvSpPr>
          <p:nvPr/>
        </p:nvSpPr>
        <p:spPr bwMode="auto">
          <a:xfrm>
            <a:off x="179511" y="1804517"/>
            <a:ext cx="8964489" cy="3108543"/>
          </a:xfrm>
          <a:prstGeom prst="rect">
            <a:avLst/>
          </a:prstGeom>
          <a:noFill/>
          <a:ln w="9525">
            <a:noFill/>
            <a:miter lim="800000"/>
            <a:headEnd/>
            <a:tailEnd/>
          </a:ln>
          <a:effectLst/>
        </p:spPr>
        <p:txBody>
          <a:bodyPr wrap="square" anchor="ctr">
            <a:spAutoFit/>
          </a:bodyPr>
          <a:lstStyle/>
          <a:p>
            <a:r>
              <a:rPr lang="en-GB" sz="1400" b="1" dirty="0">
                <a:solidFill>
                  <a:schemeClr val="tx1"/>
                </a:solidFill>
              </a:rPr>
              <a:t>Countries presented the first good practice (GP) </a:t>
            </a:r>
            <a:r>
              <a:rPr lang="en-GB" sz="1400" b="1" dirty="0" smtClean="0">
                <a:solidFill>
                  <a:schemeClr val="tx1"/>
                </a:solidFill>
              </a:rPr>
              <a:t>example</a:t>
            </a:r>
            <a:r>
              <a:rPr lang="el-GR" sz="1400" b="1" dirty="0" smtClean="0">
                <a:solidFill>
                  <a:schemeClr val="tx1"/>
                </a:solidFill>
              </a:rPr>
              <a:t> </a:t>
            </a:r>
            <a:r>
              <a:rPr lang="en-GB" sz="1400" dirty="0" smtClean="0">
                <a:solidFill>
                  <a:schemeClr val="tx1"/>
                </a:solidFill>
              </a:rPr>
              <a:t>in the field of prevention and health promotion of cardiovascular diseases (CVD; including stroke) and Type 2 Diabetes.</a:t>
            </a:r>
            <a:r>
              <a:rPr lang="el-GR" sz="1400" dirty="0" smtClean="0">
                <a:solidFill>
                  <a:schemeClr val="tx1"/>
                </a:solidFill>
              </a:rPr>
              <a:t> </a:t>
            </a:r>
            <a:br>
              <a:rPr lang="el-GR" sz="1400" dirty="0" smtClean="0">
                <a:solidFill>
                  <a:schemeClr val="tx1"/>
                </a:solidFill>
              </a:rPr>
            </a:br>
            <a:r>
              <a:rPr lang="el-GR" sz="1400" dirty="0" err="1">
                <a:solidFill>
                  <a:schemeClr val="tx1"/>
                </a:solidFill>
              </a:rPr>
              <a:t>a</a:t>
            </a:r>
            <a:r>
              <a:rPr lang="el-GR" sz="1400" dirty="0" err="1" smtClean="0">
                <a:solidFill>
                  <a:schemeClr val="tx1"/>
                </a:solidFill>
              </a:rPr>
              <a:t>ccording</a:t>
            </a:r>
            <a:r>
              <a:rPr lang="el-GR" sz="1400" dirty="0" smtClean="0">
                <a:solidFill>
                  <a:schemeClr val="tx1"/>
                </a:solidFill>
              </a:rPr>
              <a:t> </a:t>
            </a:r>
            <a:r>
              <a:rPr lang="el-GR" sz="1400" dirty="0" err="1" smtClean="0">
                <a:solidFill>
                  <a:schemeClr val="tx1"/>
                </a:solidFill>
              </a:rPr>
              <a:t>to</a:t>
            </a:r>
            <a:r>
              <a:rPr lang="el-GR" sz="1400" dirty="0" smtClean="0">
                <a:solidFill>
                  <a:schemeClr val="tx1"/>
                </a:solidFill>
              </a:rPr>
              <a:t> g</a:t>
            </a:r>
            <a:r>
              <a:rPr lang="en-GB" sz="1400" dirty="0" err="1" smtClean="0">
                <a:solidFill>
                  <a:schemeClr val="tx1"/>
                </a:solidFill>
              </a:rPr>
              <a:t>uidelines</a:t>
            </a:r>
            <a:r>
              <a:rPr lang="en-GB" sz="1400" dirty="0" smtClean="0">
                <a:solidFill>
                  <a:schemeClr val="tx1"/>
                </a:solidFill>
              </a:rPr>
              <a:t> </a:t>
            </a:r>
            <a:r>
              <a:rPr lang="en-GB" sz="1400" dirty="0">
                <a:solidFill>
                  <a:schemeClr val="tx1"/>
                </a:solidFill>
              </a:rPr>
              <a:t>from the ANNEX</a:t>
            </a:r>
            <a:r>
              <a:rPr lang="en-GB" sz="1400" dirty="0" smtClean="0">
                <a:solidFill>
                  <a:schemeClr val="tx1"/>
                </a:solidFill>
              </a:rPr>
              <a:t>:</a:t>
            </a:r>
            <a:endParaRPr lang="el-GR" sz="1400" dirty="0" smtClean="0">
              <a:solidFill>
                <a:schemeClr val="tx1"/>
              </a:solidFill>
            </a:endParaRPr>
          </a:p>
          <a:p>
            <a:pPr>
              <a:buFontTx/>
              <a:buChar char="-"/>
            </a:pPr>
            <a:r>
              <a:rPr lang="el-GR" sz="1400" dirty="0" err="1" smtClean="0">
                <a:solidFill>
                  <a:schemeClr val="tx1"/>
                </a:solidFill>
              </a:rPr>
              <a:t>identify</a:t>
            </a:r>
            <a:r>
              <a:rPr lang="el-GR" sz="1400" dirty="0" smtClean="0">
                <a:solidFill>
                  <a:schemeClr val="tx1"/>
                </a:solidFill>
              </a:rPr>
              <a:t> </a:t>
            </a:r>
            <a:r>
              <a:rPr lang="el-GR" sz="1400" dirty="0" err="1">
                <a:solidFill>
                  <a:schemeClr val="tx1"/>
                </a:solidFill>
              </a:rPr>
              <a:t>highly</a:t>
            </a:r>
            <a:r>
              <a:rPr lang="el-GR" sz="1400" dirty="0">
                <a:solidFill>
                  <a:schemeClr val="tx1"/>
                </a:solidFill>
              </a:rPr>
              <a:t> </a:t>
            </a:r>
            <a:r>
              <a:rPr lang="el-GR" sz="1400" dirty="0" err="1" smtClean="0">
                <a:solidFill>
                  <a:schemeClr val="tx1"/>
                </a:solidFill>
              </a:rPr>
              <a:t>promising</a:t>
            </a:r>
            <a:r>
              <a:rPr lang="el-GR" sz="1400" dirty="0" smtClean="0">
                <a:solidFill>
                  <a:schemeClr val="tx1"/>
                </a:solidFill>
              </a:rPr>
              <a:t>,  </a:t>
            </a:r>
            <a:r>
              <a:rPr lang="el-GR" sz="1400" dirty="0" err="1" smtClean="0">
                <a:solidFill>
                  <a:schemeClr val="tx1"/>
                </a:solidFill>
              </a:rPr>
              <a:t>cost</a:t>
            </a:r>
            <a:r>
              <a:rPr lang="el-GR" sz="1400" dirty="0" smtClean="0">
                <a:solidFill>
                  <a:schemeClr val="tx1"/>
                </a:solidFill>
              </a:rPr>
              <a:t>-</a:t>
            </a:r>
            <a:r>
              <a:rPr lang="el-GR" sz="1400" dirty="0" err="1" smtClean="0">
                <a:solidFill>
                  <a:schemeClr val="tx1"/>
                </a:solidFill>
              </a:rPr>
              <a:t>effective</a:t>
            </a:r>
            <a:r>
              <a:rPr lang="el-GR" sz="1400" dirty="0" smtClean="0">
                <a:solidFill>
                  <a:schemeClr val="tx1"/>
                </a:solidFill>
              </a:rPr>
              <a:t> , </a:t>
            </a:r>
            <a:r>
              <a:rPr lang="el-GR" sz="1400" dirty="0" err="1" smtClean="0">
                <a:solidFill>
                  <a:schemeClr val="tx1"/>
                </a:solidFill>
              </a:rPr>
              <a:t>evaluated</a:t>
            </a:r>
            <a:r>
              <a:rPr lang="el-GR" sz="1400" dirty="0" smtClean="0">
                <a:solidFill>
                  <a:schemeClr val="tx1"/>
                </a:solidFill>
              </a:rPr>
              <a:t>,  </a:t>
            </a:r>
            <a:r>
              <a:rPr lang="el-GR" sz="1400" dirty="0" err="1" smtClean="0">
                <a:solidFill>
                  <a:schemeClr val="tx1"/>
                </a:solidFill>
              </a:rPr>
              <a:t>among</a:t>
            </a:r>
            <a:r>
              <a:rPr lang="en-US" sz="1400" dirty="0" smtClean="0">
                <a:solidFill>
                  <a:schemeClr val="tx1"/>
                </a:solidFill>
              </a:rPr>
              <a:t> </a:t>
            </a:r>
            <a:r>
              <a:rPr lang="el-GR" sz="1400" dirty="0" err="1" smtClean="0">
                <a:solidFill>
                  <a:schemeClr val="tx1"/>
                </a:solidFill>
              </a:rPr>
              <a:t>elderly</a:t>
            </a:r>
            <a:r>
              <a:rPr lang="el-GR" sz="1400" dirty="0" smtClean="0">
                <a:solidFill>
                  <a:schemeClr val="tx1"/>
                </a:solidFill>
              </a:rPr>
              <a:t> </a:t>
            </a:r>
          </a:p>
          <a:p>
            <a:pPr>
              <a:buFontTx/>
              <a:buChar char="-"/>
            </a:pPr>
            <a:r>
              <a:rPr lang="el-GR" sz="1400" dirty="0" smtClean="0">
                <a:solidFill>
                  <a:schemeClr val="tx1"/>
                </a:solidFill>
              </a:rPr>
              <a:t> </a:t>
            </a:r>
            <a:r>
              <a:rPr lang="el-GR" sz="1400" dirty="0" err="1">
                <a:solidFill>
                  <a:schemeClr val="tx1"/>
                </a:solidFill>
              </a:rPr>
              <a:t>focus</a:t>
            </a:r>
            <a:r>
              <a:rPr lang="el-GR" sz="1400" dirty="0">
                <a:solidFill>
                  <a:schemeClr val="tx1"/>
                </a:solidFill>
              </a:rPr>
              <a:t> </a:t>
            </a:r>
            <a:r>
              <a:rPr lang="el-GR" sz="1400" dirty="0" err="1" smtClean="0">
                <a:solidFill>
                  <a:schemeClr val="tx1"/>
                </a:solidFill>
              </a:rPr>
              <a:t>on</a:t>
            </a:r>
            <a:r>
              <a:rPr lang="el-GR" sz="1400" dirty="0" smtClean="0">
                <a:solidFill>
                  <a:schemeClr val="tx1"/>
                </a:solidFill>
              </a:rPr>
              <a:t> </a:t>
            </a:r>
            <a:r>
              <a:rPr lang="el-GR" sz="1400" dirty="0" err="1">
                <a:solidFill>
                  <a:schemeClr val="tx1"/>
                </a:solidFill>
              </a:rPr>
              <a:t>activities</a:t>
            </a:r>
            <a:r>
              <a:rPr lang="el-GR" sz="1400" dirty="0">
                <a:solidFill>
                  <a:schemeClr val="tx1"/>
                </a:solidFill>
              </a:rPr>
              <a:t> </a:t>
            </a:r>
            <a:r>
              <a:rPr lang="el-GR" sz="1400" dirty="0" err="1">
                <a:solidFill>
                  <a:schemeClr val="tx1"/>
                </a:solidFill>
              </a:rPr>
              <a:t>that</a:t>
            </a:r>
            <a:r>
              <a:rPr lang="el-GR" sz="1400" dirty="0">
                <a:solidFill>
                  <a:schemeClr val="tx1"/>
                </a:solidFill>
              </a:rPr>
              <a:t> </a:t>
            </a:r>
            <a:r>
              <a:rPr lang="el-GR" sz="1400" dirty="0" err="1">
                <a:solidFill>
                  <a:schemeClr val="tx1"/>
                </a:solidFill>
              </a:rPr>
              <a:t>address</a:t>
            </a:r>
            <a:r>
              <a:rPr lang="el-GR" sz="1400" dirty="0">
                <a:solidFill>
                  <a:schemeClr val="tx1"/>
                </a:solidFill>
              </a:rPr>
              <a:t> </a:t>
            </a:r>
            <a:r>
              <a:rPr lang="el-GR" sz="1400" dirty="0" err="1">
                <a:solidFill>
                  <a:schemeClr val="tx1"/>
                </a:solidFill>
              </a:rPr>
              <a:t>major</a:t>
            </a:r>
            <a:r>
              <a:rPr lang="el-GR" sz="1400" dirty="0">
                <a:solidFill>
                  <a:schemeClr val="tx1"/>
                </a:solidFill>
              </a:rPr>
              <a:t> </a:t>
            </a:r>
            <a:r>
              <a:rPr lang="el-GR" sz="1400" dirty="0" err="1">
                <a:solidFill>
                  <a:schemeClr val="tx1"/>
                </a:solidFill>
              </a:rPr>
              <a:t>risk</a:t>
            </a:r>
            <a:r>
              <a:rPr lang="el-GR" sz="1400" dirty="0">
                <a:solidFill>
                  <a:schemeClr val="tx1"/>
                </a:solidFill>
              </a:rPr>
              <a:t> </a:t>
            </a:r>
            <a:r>
              <a:rPr lang="el-GR" sz="1400" dirty="0" err="1">
                <a:solidFill>
                  <a:schemeClr val="tx1"/>
                </a:solidFill>
              </a:rPr>
              <a:t>factors</a:t>
            </a:r>
            <a:r>
              <a:rPr lang="el-GR" sz="1400" dirty="0">
                <a:solidFill>
                  <a:schemeClr val="tx1"/>
                </a:solidFill>
              </a:rPr>
              <a:t> </a:t>
            </a:r>
            <a:r>
              <a:rPr lang="el-GR" sz="1400" dirty="0" smtClean="0">
                <a:solidFill>
                  <a:schemeClr val="tx1"/>
                </a:solidFill>
              </a:rPr>
              <a:t>(</a:t>
            </a:r>
            <a:r>
              <a:rPr lang="el-GR" sz="1400" dirty="0" err="1" smtClean="0">
                <a:solidFill>
                  <a:schemeClr val="tx1"/>
                </a:solidFill>
              </a:rPr>
              <a:t>poor</a:t>
            </a:r>
            <a:r>
              <a:rPr lang="el-GR" sz="1400" dirty="0" smtClean="0">
                <a:solidFill>
                  <a:schemeClr val="tx1"/>
                </a:solidFill>
              </a:rPr>
              <a:t> </a:t>
            </a:r>
            <a:r>
              <a:rPr lang="el-GR" sz="1400" dirty="0" err="1">
                <a:solidFill>
                  <a:schemeClr val="tx1"/>
                </a:solidFill>
              </a:rPr>
              <a:t>diets</a:t>
            </a:r>
            <a:r>
              <a:rPr lang="el-GR" sz="1400" dirty="0">
                <a:solidFill>
                  <a:schemeClr val="tx1"/>
                </a:solidFill>
              </a:rPr>
              <a:t>, </a:t>
            </a:r>
            <a:r>
              <a:rPr lang="el-GR" sz="1400" dirty="0" err="1">
                <a:solidFill>
                  <a:schemeClr val="tx1"/>
                </a:solidFill>
              </a:rPr>
              <a:t>physical</a:t>
            </a:r>
            <a:r>
              <a:rPr lang="el-GR" sz="1400" dirty="0">
                <a:solidFill>
                  <a:schemeClr val="tx1"/>
                </a:solidFill>
              </a:rPr>
              <a:t> </a:t>
            </a:r>
            <a:r>
              <a:rPr lang="el-GR" sz="1400" dirty="0" err="1">
                <a:solidFill>
                  <a:schemeClr val="tx1"/>
                </a:solidFill>
              </a:rPr>
              <a:t>inactivity</a:t>
            </a:r>
            <a:r>
              <a:rPr lang="el-GR" sz="1400" dirty="0">
                <a:solidFill>
                  <a:schemeClr val="tx1"/>
                </a:solidFill>
              </a:rPr>
              <a:t>, </a:t>
            </a:r>
            <a:r>
              <a:rPr lang="el-GR" sz="1400" dirty="0" err="1">
                <a:solidFill>
                  <a:schemeClr val="tx1"/>
                </a:solidFill>
              </a:rPr>
              <a:t>smoking</a:t>
            </a:r>
            <a:r>
              <a:rPr lang="en-US" sz="1400" dirty="0">
                <a:solidFill>
                  <a:schemeClr val="tx1"/>
                </a:solidFill>
              </a:rPr>
              <a:t> </a:t>
            </a:r>
            <a:r>
              <a:rPr lang="el-GR" sz="1400" dirty="0" err="1">
                <a:solidFill>
                  <a:schemeClr val="tx1"/>
                </a:solidFill>
              </a:rPr>
              <a:t>and</a:t>
            </a:r>
            <a:r>
              <a:rPr lang="el-GR" sz="1400" dirty="0">
                <a:solidFill>
                  <a:schemeClr val="tx1"/>
                </a:solidFill>
              </a:rPr>
              <a:t> </a:t>
            </a:r>
            <a:r>
              <a:rPr lang="el-GR" sz="1400" dirty="0" err="1">
                <a:solidFill>
                  <a:schemeClr val="tx1"/>
                </a:solidFill>
              </a:rPr>
              <a:t>alcohol</a:t>
            </a:r>
            <a:r>
              <a:rPr lang="el-GR" sz="1400" dirty="0">
                <a:solidFill>
                  <a:schemeClr val="tx1"/>
                </a:solidFill>
              </a:rPr>
              <a:t> </a:t>
            </a:r>
            <a:r>
              <a:rPr lang="el-GR" sz="1400" dirty="0" err="1" smtClean="0">
                <a:solidFill>
                  <a:schemeClr val="tx1"/>
                </a:solidFill>
              </a:rPr>
              <a:t>abuse</a:t>
            </a:r>
            <a:r>
              <a:rPr lang="el-GR" sz="1400" dirty="0" smtClean="0">
                <a:solidFill>
                  <a:schemeClr val="tx1"/>
                </a:solidFill>
              </a:rPr>
              <a:t> </a:t>
            </a:r>
            <a:r>
              <a:rPr lang="el-GR" sz="1400" dirty="0" err="1" smtClean="0">
                <a:solidFill>
                  <a:schemeClr val="tx1"/>
                </a:solidFill>
              </a:rPr>
              <a:t>etc</a:t>
            </a:r>
            <a:r>
              <a:rPr lang="el-GR" sz="1400" dirty="0" smtClean="0">
                <a:solidFill>
                  <a:schemeClr val="tx1"/>
                </a:solidFill>
              </a:rPr>
              <a:t>)</a:t>
            </a:r>
          </a:p>
          <a:p>
            <a:pPr>
              <a:buFontTx/>
              <a:buChar char="-"/>
            </a:pPr>
            <a:r>
              <a:rPr lang="el-GR" sz="1400" dirty="0" err="1" smtClean="0">
                <a:solidFill>
                  <a:schemeClr val="tx1"/>
                </a:solidFill>
              </a:rPr>
              <a:t>focus</a:t>
            </a:r>
            <a:r>
              <a:rPr lang="el-GR" sz="1400" dirty="0" smtClean="0">
                <a:solidFill>
                  <a:schemeClr val="tx1"/>
                </a:solidFill>
              </a:rPr>
              <a:t> </a:t>
            </a:r>
            <a:r>
              <a:rPr lang="el-GR" sz="1400" dirty="0" err="1">
                <a:solidFill>
                  <a:schemeClr val="tx1"/>
                </a:solidFill>
              </a:rPr>
              <a:t>will</a:t>
            </a:r>
            <a:r>
              <a:rPr lang="el-GR" sz="1400" dirty="0">
                <a:solidFill>
                  <a:schemeClr val="tx1"/>
                </a:solidFill>
              </a:rPr>
              <a:t> </a:t>
            </a:r>
            <a:r>
              <a:rPr lang="el-GR" sz="1400" dirty="0" err="1">
                <a:solidFill>
                  <a:schemeClr val="tx1"/>
                </a:solidFill>
              </a:rPr>
              <a:t>be</a:t>
            </a:r>
            <a:r>
              <a:rPr lang="el-GR" sz="1400" dirty="0">
                <a:solidFill>
                  <a:schemeClr val="tx1"/>
                </a:solidFill>
              </a:rPr>
              <a:t> </a:t>
            </a:r>
            <a:r>
              <a:rPr lang="el-GR" sz="1400" dirty="0" err="1">
                <a:solidFill>
                  <a:schemeClr val="tx1"/>
                </a:solidFill>
              </a:rPr>
              <a:t>put</a:t>
            </a:r>
            <a:r>
              <a:rPr lang="el-GR" sz="1400" dirty="0">
                <a:solidFill>
                  <a:schemeClr val="tx1"/>
                </a:solidFill>
              </a:rPr>
              <a:t> </a:t>
            </a:r>
            <a:r>
              <a:rPr lang="el-GR" sz="1400" dirty="0" err="1">
                <a:solidFill>
                  <a:schemeClr val="tx1"/>
                </a:solidFill>
              </a:rPr>
              <a:t>on</a:t>
            </a:r>
            <a:r>
              <a:rPr lang="el-GR" sz="1400" dirty="0">
                <a:solidFill>
                  <a:schemeClr val="tx1"/>
                </a:solidFill>
              </a:rPr>
              <a:t> </a:t>
            </a:r>
            <a:r>
              <a:rPr lang="el-GR" sz="1400" dirty="0" err="1">
                <a:solidFill>
                  <a:schemeClr val="tx1"/>
                </a:solidFill>
              </a:rPr>
              <a:t>eliminating</a:t>
            </a:r>
            <a:r>
              <a:rPr lang="el-GR" sz="1400" dirty="0">
                <a:solidFill>
                  <a:schemeClr val="tx1"/>
                </a:solidFill>
              </a:rPr>
              <a:t> </a:t>
            </a:r>
            <a:r>
              <a:rPr lang="el-GR" sz="1400" dirty="0" err="1">
                <a:solidFill>
                  <a:schemeClr val="tx1"/>
                </a:solidFill>
              </a:rPr>
              <a:t>health</a:t>
            </a:r>
            <a:r>
              <a:rPr lang="el-GR" sz="1400" dirty="0">
                <a:solidFill>
                  <a:schemeClr val="tx1"/>
                </a:solidFill>
              </a:rPr>
              <a:t> </a:t>
            </a:r>
            <a:r>
              <a:rPr lang="el-GR" sz="1400" dirty="0" err="1" smtClean="0">
                <a:solidFill>
                  <a:schemeClr val="tx1"/>
                </a:solidFill>
              </a:rPr>
              <a:t>inequalities</a:t>
            </a:r>
            <a:r>
              <a:rPr lang="el-GR" sz="1400" dirty="0" smtClean="0">
                <a:solidFill>
                  <a:schemeClr val="tx1"/>
                </a:solidFill>
              </a:rPr>
              <a:t> </a:t>
            </a:r>
          </a:p>
          <a:p>
            <a:pPr>
              <a:buFontTx/>
              <a:buChar char="-"/>
            </a:pPr>
            <a:r>
              <a:rPr lang="el-GR" sz="1400" dirty="0" smtClean="0">
                <a:solidFill>
                  <a:schemeClr val="tx1"/>
                </a:solidFill>
              </a:rPr>
              <a:t> a</a:t>
            </a:r>
            <a:r>
              <a:rPr lang="en-US" sz="1400" dirty="0" err="1" smtClean="0">
                <a:solidFill>
                  <a:schemeClr val="tx1"/>
                </a:solidFill>
              </a:rPr>
              <a:t>im</a:t>
            </a:r>
            <a:r>
              <a:rPr lang="en-US" sz="1400" dirty="0" smtClean="0">
                <a:solidFill>
                  <a:schemeClr val="tx1"/>
                </a:solidFill>
              </a:rPr>
              <a:t> </a:t>
            </a:r>
            <a:r>
              <a:rPr lang="en-US" sz="1400" dirty="0">
                <a:solidFill>
                  <a:schemeClr val="tx1"/>
                </a:solidFill>
              </a:rPr>
              <a:t>to </a:t>
            </a:r>
            <a:r>
              <a:rPr lang="el-GR" sz="1400" dirty="0" err="1">
                <a:solidFill>
                  <a:schemeClr val="tx1"/>
                </a:solidFill>
              </a:rPr>
              <a:t>promote</a:t>
            </a:r>
            <a:r>
              <a:rPr lang="el-GR" sz="1400" dirty="0">
                <a:solidFill>
                  <a:schemeClr val="tx1"/>
                </a:solidFill>
              </a:rPr>
              <a:t> </a:t>
            </a:r>
            <a:r>
              <a:rPr lang="el-GR" sz="1400" dirty="0" err="1">
                <a:solidFill>
                  <a:schemeClr val="tx1"/>
                </a:solidFill>
              </a:rPr>
              <a:t>the</a:t>
            </a:r>
            <a:r>
              <a:rPr lang="el-GR" sz="1400" dirty="0">
                <a:solidFill>
                  <a:schemeClr val="tx1"/>
                </a:solidFill>
              </a:rPr>
              <a:t> </a:t>
            </a:r>
            <a:r>
              <a:rPr lang="el-GR" sz="1400" dirty="0" err="1">
                <a:solidFill>
                  <a:schemeClr val="tx1"/>
                </a:solidFill>
              </a:rPr>
              <a:t>exchange</a:t>
            </a:r>
            <a:r>
              <a:rPr lang="el-GR" sz="1400" dirty="0">
                <a:solidFill>
                  <a:schemeClr val="tx1"/>
                </a:solidFill>
              </a:rPr>
              <a:t>, </a:t>
            </a:r>
            <a:r>
              <a:rPr lang="el-GR" sz="1400" dirty="0" err="1">
                <a:solidFill>
                  <a:schemeClr val="tx1"/>
                </a:solidFill>
              </a:rPr>
              <a:t>scaling</a:t>
            </a:r>
            <a:r>
              <a:rPr lang="el-GR" sz="1400" dirty="0">
                <a:solidFill>
                  <a:schemeClr val="tx1"/>
                </a:solidFill>
              </a:rPr>
              <a:t> </a:t>
            </a:r>
            <a:r>
              <a:rPr lang="el-GR" sz="1400" dirty="0" err="1">
                <a:solidFill>
                  <a:schemeClr val="tx1"/>
                </a:solidFill>
              </a:rPr>
              <a:t>up</a:t>
            </a:r>
            <a:r>
              <a:rPr lang="el-GR" sz="1400" dirty="0">
                <a:solidFill>
                  <a:schemeClr val="tx1"/>
                </a:solidFill>
              </a:rPr>
              <a:t>, </a:t>
            </a:r>
            <a:r>
              <a:rPr lang="el-GR" sz="1400" dirty="0" err="1">
                <a:solidFill>
                  <a:schemeClr val="tx1"/>
                </a:solidFill>
              </a:rPr>
              <a:t>and</a:t>
            </a:r>
            <a:r>
              <a:rPr lang="el-GR" sz="1400" dirty="0">
                <a:solidFill>
                  <a:schemeClr val="tx1"/>
                </a:solidFill>
              </a:rPr>
              <a:t> </a:t>
            </a:r>
            <a:r>
              <a:rPr lang="el-GR" sz="1400" dirty="0" err="1">
                <a:solidFill>
                  <a:schemeClr val="tx1"/>
                </a:solidFill>
              </a:rPr>
              <a:t>transfer</a:t>
            </a:r>
            <a:r>
              <a:rPr lang="el-GR" sz="1400" dirty="0">
                <a:solidFill>
                  <a:schemeClr val="tx1"/>
                </a:solidFill>
              </a:rPr>
              <a:t> </a:t>
            </a:r>
            <a:r>
              <a:rPr lang="el-GR" sz="1400" dirty="0" err="1">
                <a:solidFill>
                  <a:schemeClr val="tx1"/>
                </a:solidFill>
              </a:rPr>
              <a:t>of</a:t>
            </a:r>
            <a:r>
              <a:rPr lang="el-GR" sz="1400" dirty="0">
                <a:solidFill>
                  <a:schemeClr val="tx1"/>
                </a:solidFill>
              </a:rPr>
              <a:t> </a:t>
            </a:r>
            <a:r>
              <a:rPr lang="el-GR" sz="1400" dirty="0" err="1">
                <a:solidFill>
                  <a:schemeClr val="tx1"/>
                </a:solidFill>
              </a:rPr>
              <a:t>effective</a:t>
            </a:r>
            <a:r>
              <a:rPr lang="el-GR" sz="1400" dirty="0">
                <a:solidFill>
                  <a:schemeClr val="tx1"/>
                </a:solidFill>
              </a:rPr>
              <a:t> </a:t>
            </a:r>
            <a:r>
              <a:rPr lang="el-GR" sz="1400" dirty="0" err="1">
                <a:solidFill>
                  <a:schemeClr val="tx1"/>
                </a:solidFill>
              </a:rPr>
              <a:t>approaches</a:t>
            </a:r>
            <a:r>
              <a:rPr lang="el-GR" sz="1400" dirty="0">
                <a:solidFill>
                  <a:schemeClr val="tx1"/>
                </a:solidFill>
              </a:rPr>
              <a:t> </a:t>
            </a:r>
            <a:r>
              <a:rPr lang="el-GR" sz="1400" dirty="0" err="1">
                <a:solidFill>
                  <a:schemeClr val="tx1"/>
                </a:solidFill>
              </a:rPr>
              <a:t>to</a:t>
            </a:r>
            <a:r>
              <a:rPr lang="el-GR" sz="1400" dirty="0">
                <a:solidFill>
                  <a:schemeClr val="tx1"/>
                </a:solidFill>
              </a:rPr>
              <a:t> </a:t>
            </a:r>
            <a:r>
              <a:rPr lang="el-GR" sz="1400" dirty="0" err="1">
                <a:solidFill>
                  <a:schemeClr val="tx1"/>
                </a:solidFill>
              </a:rPr>
              <a:t>different</a:t>
            </a:r>
            <a:r>
              <a:rPr lang="el-GR" sz="1400" dirty="0">
                <a:solidFill>
                  <a:schemeClr val="tx1"/>
                </a:solidFill>
              </a:rPr>
              <a:t> </a:t>
            </a:r>
            <a:r>
              <a:rPr lang="el-GR" sz="1400" dirty="0" err="1">
                <a:solidFill>
                  <a:schemeClr val="tx1"/>
                </a:solidFill>
              </a:rPr>
              <a:t>regions</a:t>
            </a:r>
            <a:r>
              <a:rPr lang="en-US" sz="1400" dirty="0">
                <a:solidFill>
                  <a:schemeClr val="tx1"/>
                </a:solidFill>
              </a:rPr>
              <a:t> </a:t>
            </a:r>
            <a:r>
              <a:rPr lang="el-GR" sz="1400" dirty="0" err="1">
                <a:solidFill>
                  <a:schemeClr val="tx1"/>
                </a:solidFill>
              </a:rPr>
              <a:t>and</a:t>
            </a:r>
            <a:r>
              <a:rPr lang="el-GR" sz="1400" dirty="0">
                <a:solidFill>
                  <a:schemeClr val="tx1"/>
                </a:solidFill>
              </a:rPr>
              <a:t> </a:t>
            </a:r>
            <a:r>
              <a:rPr lang="el-GR" sz="1400" dirty="0" err="1">
                <a:solidFill>
                  <a:schemeClr val="tx1"/>
                </a:solidFill>
              </a:rPr>
              <a:t>countries</a:t>
            </a:r>
            <a:r>
              <a:rPr lang="el-GR" sz="1400" dirty="0">
                <a:solidFill>
                  <a:schemeClr val="tx1"/>
                </a:solidFill>
              </a:rPr>
              <a:t>. </a:t>
            </a:r>
            <a:endParaRPr lang="el-GR" sz="1400" dirty="0" smtClean="0">
              <a:solidFill>
                <a:schemeClr val="tx1"/>
              </a:solidFill>
            </a:endParaRPr>
          </a:p>
          <a:p>
            <a:endParaRPr lang="el-GR" sz="1400" dirty="0">
              <a:solidFill>
                <a:schemeClr val="tx1"/>
              </a:solidFill>
            </a:endParaRPr>
          </a:p>
          <a:p>
            <a:r>
              <a:rPr lang="el-GR" sz="1400" dirty="0" smtClean="0">
                <a:solidFill>
                  <a:schemeClr val="tx1"/>
                </a:solidFill>
              </a:rPr>
              <a:t>- </a:t>
            </a:r>
            <a:r>
              <a:rPr lang="en-GB" sz="1400" dirty="0" smtClean="0">
                <a:solidFill>
                  <a:schemeClr val="tx1"/>
                </a:solidFill>
              </a:rPr>
              <a:t>The identified good practice examples will then be reviewed and </a:t>
            </a:r>
            <a:r>
              <a:rPr lang="en-GB" sz="1400" b="1" dirty="0" smtClean="0">
                <a:solidFill>
                  <a:schemeClr val="tx1"/>
                </a:solidFill>
              </a:rPr>
              <a:t>their summaries will be uploaded to the Joint Action’s knowledge exchange platform.</a:t>
            </a:r>
          </a:p>
          <a:p>
            <a:r>
              <a:rPr lang="el-GR" sz="1400" dirty="0" smtClean="0">
                <a:solidFill>
                  <a:schemeClr val="tx1"/>
                </a:solidFill>
              </a:rPr>
              <a:t>- </a:t>
            </a:r>
            <a:r>
              <a:rPr lang="en-GB" sz="1400" dirty="0" smtClean="0">
                <a:solidFill>
                  <a:schemeClr val="tx1"/>
                </a:solidFill>
              </a:rPr>
              <a:t>Since </a:t>
            </a:r>
            <a:r>
              <a:rPr lang="en-GB" sz="1400" dirty="0">
                <a:solidFill>
                  <a:schemeClr val="tx1"/>
                </a:solidFill>
              </a:rPr>
              <a:t>WP4 could not disseminate the results of the Delphi panel prior </a:t>
            </a:r>
            <a:r>
              <a:rPr lang="en-GB" sz="1400" dirty="0" smtClean="0">
                <a:solidFill>
                  <a:schemeClr val="tx1"/>
                </a:solidFill>
              </a:rPr>
              <a:t>to </a:t>
            </a:r>
            <a:r>
              <a:rPr lang="en-GB" sz="1400" dirty="0">
                <a:solidFill>
                  <a:schemeClr val="tx1"/>
                </a:solidFill>
              </a:rPr>
              <a:t>May, </a:t>
            </a:r>
            <a:r>
              <a:rPr lang="en-GB" sz="1400" b="1" dirty="0">
                <a:solidFill>
                  <a:schemeClr val="tx1"/>
                </a:solidFill>
              </a:rPr>
              <a:t>WP5 will in parallel continue to look for GPs</a:t>
            </a:r>
          </a:p>
          <a:p>
            <a:r>
              <a:rPr lang="el-GR" sz="1400" dirty="0" smtClean="0">
                <a:solidFill>
                  <a:schemeClr val="tx1"/>
                </a:solidFill>
              </a:rPr>
              <a:t>- </a:t>
            </a:r>
            <a:r>
              <a:rPr lang="en-GB" sz="1400" dirty="0" smtClean="0">
                <a:solidFill>
                  <a:schemeClr val="tx1"/>
                </a:solidFill>
              </a:rPr>
              <a:t>In </a:t>
            </a:r>
            <a:r>
              <a:rPr lang="en-GB" sz="1400" dirty="0">
                <a:solidFill>
                  <a:schemeClr val="tx1"/>
                </a:solidFill>
              </a:rPr>
              <a:t>order to submit GPs in a standardised way the provision </a:t>
            </a:r>
            <a:r>
              <a:rPr lang="en-GB" sz="1400" b="1" dirty="0">
                <a:solidFill>
                  <a:schemeClr val="tx1"/>
                </a:solidFill>
              </a:rPr>
              <a:t>of a common template was decided</a:t>
            </a:r>
          </a:p>
          <a:p>
            <a:r>
              <a:rPr lang="el-GR" sz="1400" dirty="0" smtClean="0">
                <a:solidFill>
                  <a:schemeClr val="tx1"/>
                </a:solidFill>
              </a:rPr>
              <a:t>- </a:t>
            </a:r>
            <a:r>
              <a:rPr lang="en-GB" sz="1400" dirty="0" smtClean="0">
                <a:solidFill>
                  <a:schemeClr val="tx1"/>
                </a:solidFill>
              </a:rPr>
              <a:t>A </a:t>
            </a:r>
            <a:r>
              <a:rPr lang="en-GB" sz="1400" dirty="0">
                <a:solidFill>
                  <a:schemeClr val="tx1"/>
                </a:solidFill>
              </a:rPr>
              <a:t>need for a further face to face meeting in order to clarify the remaining conceptual questions and </a:t>
            </a:r>
            <a:r>
              <a:rPr lang="en-GB" sz="1400" dirty="0" smtClean="0">
                <a:solidFill>
                  <a:schemeClr val="tx1"/>
                </a:solidFill>
              </a:rPr>
              <a:t>challenges</a:t>
            </a:r>
            <a:endParaRPr lang="el-GR" sz="1400" dirty="0">
              <a:solidFill>
                <a:schemeClr val="tx1"/>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8193" name="Text Box 1"/>
          <p:cNvSpPr txBox="1">
            <a:spLocks noChangeArrowheads="1"/>
          </p:cNvSpPr>
          <p:nvPr/>
        </p:nvSpPr>
        <p:spPr bwMode="auto">
          <a:xfrm>
            <a:off x="457200" y="0"/>
            <a:ext cx="8458200" cy="990600"/>
          </a:xfrm>
          <a:prstGeom prst="rect">
            <a:avLst/>
          </a:prstGeom>
          <a:noFill/>
          <a:ln w="9525">
            <a:noFill/>
            <a:round/>
            <a:headEnd/>
            <a:tailEnd/>
          </a:ln>
          <a:effectLst/>
        </p:spPr>
        <p:txBody>
          <a:bodyPr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2800" b="1">
              <a:solidFill>
                <a:srgbClr val="FFFFFF"/>
              </a:solidFill>
              <a:latin typeface="Arial" charset="0"/>
            </a:endParaRPr>
          </a:p>
        </p:txBody>
      </p:sp>
      <p:sp>
        <p:nvSpPr>
          <p:cNvPr id="8194" name="Text Box 2"/>
          <p:cNvSpPr txBox="1">
            <a:spLocks noChangeArrowheads="1"/>
          </p:cNvSpPr>
          <p:nvPr/>
        </p:nvSpPr>
        <p:spPr bwMode="auto">
          <a:xfrm>
            <a:off x="381000" y="1584325"/>
            <a:ext cx="8458200" cy="3527425"/>
          </a:xfrm>
          <a:prstGeom prst="rect">
            <a:avLst/>
          </a:prstGeom>
          <a:noFill/>
          <a:ln w="9525">
            <a:noFill/>
            <a:round/>
            <a:headEnd/>
            <a:tailEnd/>
          </a:ln>
          <a:effectLst/>
        </p:spPr>
        <p:txBody>
          <a:bodyPr wrap="none" anchor="ctr"/>
          <a:lstStyle/>
          <a:p>
            <a:endParaRPr lang="el-GR"/>
          </a:p>
        </p:txBody>
      </p:sp>
      <p:sp>
        <p:nvSpPr>
          <p:cNvPr id="8195" name="Text Box 3"/>
          <p:cNvSpPr txBox="1">
            <a:spLocks noChangeArrowheads="1"/>
          </p:cNvSpPr>
          <p:nvPr/>
        </p:nvSpPr>
        <p:spPr bwMode="auto">
          <a:xfrm>
            <a:off x="360363" y="1584325"/>
            <a:ext cx="8207375" cy="3729038"/>
          </a:xfrm>
          <a:prstGeom prst="rect">
            <a:avLst/>
          </a:prstGeom>
          <a:noFill/>
          <a:ln w="9525">
            <a:noFill/>
            <a:round/>
            <a:headEnd/>
            <a:tailEnd/>
          </a:ln>
          <a:effectLst/>
        </p:spPr>
        <p:txBody>
          <a:bodyPr lIns="90000" tIns="45000" rIns="90000" bIns="45000"/>
          <a:lstStyle/>
          <a:p>
            <a:pPr>
              <a:spcBef>
                <a:spcPts val="500"/>
              </a:spcBef>
              <a:spcAft>
                <a:spcPts val="50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s-ES" sz="1600">
              <a:solidFill>
                <a:srgbClr val="3C3636"/>
              </a:solidFill>
              <a:latin typeface="Arial" charset="0"/>
            </a:endParaRPr>
          </a:p>
        </p:txBody>
      </p:sp>
      <p:sp>
        <p:nvSpPr>
          <p:cNvPr id="8198" name="Rectangle 6"/>
          <p:cNvSpPr>
            <a:spLocks noChangeArrowheads="1"/>
          </p:cNvSpPr>
          <p:nvPr/>
        </p:nvSpPr>
        <p:spPr bwMode="auto">
          <a:xfrm>
            <a:off x="179512" y="1295544"/>
            <a:ext cx="8424863" cy="4031873"/>
          </a:xfrm>
          <a:prstGeom prst="rect">
            <a:avLst/>
          </a:prstGeom>
          <a:noFill/>
          <a:ln w="9525">
            <a:noFill/>
            <a:miter lim="800000"/>
            <a:headEnd/>
            <a:tailEnd/>
          </a:ln>
          <a:effectLst/>
        </p:spPr>
        <p:txBody>
          <a:bodyPr wrap="square" anchor="ctr">
            <a:spAutoFit/>
          </a:bodyPr>
          <a:lstStyle/>
          <a:p>
            <a:r>
              <a:rPr lang="en-GB" sz="1600" dirty="0">
                <a:solidFill>
                  <a:schemeClr val="tx1"/>
                </a:solidFill>
              </a:rPr>
              <a:t/>
            </a:r>
            <a:br>
              <a:rPr lang="en-GB" sz="1600" dirty="0">
                <a:solidFill>
                  <a:schemeClr val="tx1"/>
                </a:solidFill>
              </a:rPr>
            </a:br>
            <a:r>
              <a:rPr lang="en-GB" sz="1400" b="1" dirty="0">
                <a:solidFill>
                  <a:schemeClr val="tx1"/>
                </a:solidFill>
              </a:rPr>
              <a:t>What are we looking for?</a:t>
            </a:r>
          </a:p>
          <a:p>
            <a:r>
              <a:rPr lang="en-GB" sz="1400" b="1" dirty="0">
                <a:solidFill>
                  <a:schemeClr val="tx1"/>
                </a:solidFill>
              </a:rPr>
              <a:t>Interventions, practices, strategies and policies that address the non-medical primary prevention and health promotion of CVD and Type 2 Diabetes.</a:t>
            </a:r>
            <a:r>
              <a:rPr lang="en-GB" sz="1400" dirty="0">
                <a:solidFill>
                  <a:schemeClr val="tx1"/>
                </a:solidFill>
              </a:rPr>
              <a:t>	</a:t>
            </a:r>
          </a:p>
          <a:p>
            <a:endParaRPr lang="el-GR" sz="1400" dirty="0" smtClean="0">
              <a:solidFill>
                <a:schemeClr val="tx1"/>
              </a:solidFill>
            </a:endParaRPr>
          </a:p>
          <a:p>
            <a:r>
              <a:rPr lang="en-GB" sz="1400" dirty="0" smtClean="0">
                <a:solidFill>
                  <a:schemeClr val="tx1"/>
                </a:solidFill>
              </a:rPr>
              <a:t>What </a:t>
            </a:r>
            <a:r>
              <a:rPr lang="en-GB" sz="1400" dirty="0">
                <a:solidFill>
                  <a:schemeClr val="tx1"/>
                </a:solidFill>
              </a:rPr>
              <a:t>is beyond the scope of our task and cannot be included?</a:t>
            </a:r>
          </a:p>
          <a:p>
            <a:r>
              <a:rPr lang="en-GB" sz="1400" dirty="0" smtClean="0">
                <a:solidFill>
                  <a:schemeClr val="tx1"/>
                </a:solidFill>
              </a:rPr>
              <a:t>Interventions</a:t>
            </a:r>
            <a:r>
              <a:rPr lang="el-GR" sz="1400" dirty="0" smtClean="0">
                <a:solidFill>
                  <a:schemeClr val="tx1"/>
                </a:solidFill>
              </a:rPr>
              <a:t>/</a:t>
            </a:r>
            <a:r>
              <a:rPr lang="en-GB" sz="1400" dirty="0" smtClean="0">
                <a:solidFill>
                  <a:schemeClr val="tx1"/>
                </a:solidFill>
              </a:rPr>
              <a:t>policies </a:t>
            </a:r>
            <a:r>
              <a:rPr lang="en-GB" sz="1400" dirty="0">
                <a:solidFill>
                  <a:schemeClr val="tx1"/>
                </a:solidFill>
              </a:rPr>
              <a:t>that address medical primary prevention.</a:t>
            </a:r>
          </a:p>
          <a:p>
            <a:r>
              <a:rPr lang="el-GR" sz="1400" dirty="0" smtClean="0">
                <a:solidFill>
                  <a:schemeClr val="tx1"/>
                </a:solidFill>
              </a:rPr>
              <a:t>I</a:t>
            </a:r>
            <a:r>
              <a:rPr lang="en-GB" sz="1400" dirty="0" err="1" smtClean="0">
                <a:solidFill>
                  <a:schemeClr val="tx1"/>
                </a:solidFill>
              </a:rPr>
              <a:t>nterventions</a:t>
            </a:r>
            <a:r>
              <a:rPr lang="en-GB" sz="1400" dirty="0" smtClean="0">
                <a:solidFill>
                  <a:schemeClr val="tx1"/>
                </a:solidFill>
              </a:rPr>
              <a:t>/policies </a:t>
            </a:r>
            <a:r>
              <a:rPr lang="en-GB" sz="1400" dirty="0">
                <a:solidFill>
                  <a:schemeClr val="tx1"/>
                </a:solidFill>
              </a:rPr>
              <a:t>which address patients and are secondary or tertiary prevention (e.g. nutrition programmes for Diabetes patients). </a:t>
            </a:r>
            <a:endParaRPr lang="el-GR" sz="1400" dirty="0" smtClean="0">
              <a:solidFill>
                <a:schemeClr val="tx1"/>
              </a:solidFill>
            </a:endParaRPr>
          </a:p>
          <a:p>
            <a:endParaRPr lang="el-GR" sz="1400" dirty="0">
              <a:solidFill>
                <a:schemeClr val="tx1"/>
              </a:solidFill>
            </a:endParaRPr>
          </a:p>
          <a:p>
            <a:pPr marL="458788" indent="-45720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sz="1400" b="1" dirty="0" smtClean="0">
                <a:solidFill>
                  <a:schemeClr val="tx1"/>
                </a:solidFill>
              </a:rPr>
              <a:t>S</a:t>
            </a:r>
            <a:r>
              <a:rPr lang="en-GB" sz="1400" b="1" dirty="0" smtClean="0">
                <a:solidFill>
                  <a:schemeClr val="tx1"/>
                </a:solidFill>
              </a:rPr>
              <a:t>tress the importance of the ‘life course’ approach to CVDs prevention. </a:t>
            </a:r>
            <a:endParaRPr lang="el-GR" sz="1400" b="1" dirty="0">
              <a:solidFill>
                <a:schemeClr val="tx1"/>
              </a:solidFill>
            </a:endParaRPr>
          </a:p>
          <a:p>
            <a:pPr marL="458788" indent="-45720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n-GB" sz="1400" b="1" dirty="0" smtClean="0">
                <a:solidFill>
                  <a:schemeClr val="tx1"/>
                </a:solidFill>
              </a:rPr>
              <a:t>For convenience, we focus on five</a:t>
            </a:r>
            <a:r>
              <a:rPr lang="el-GR" sz="1400" b="1" dirty="0" smtClean="0">
                <a:solidFill>
                  <a:schemeClr val="tx1"/>
                </a:solidFill>
              </a:rPr>
              <a:t> </a:t>
            </a:r>
            <a:r>
              <a:rPr lang="en-GB" sz="1400" b="1" dirty="0" smtClean="0">
                <a:solidFill>
                  <a:schemeClr val="tx1"/>
                </a:solidFill>
              </a:rPr>
              <a:t>stages of the life course:</a:t>
            </a:r>
          </a:p>
          <a:p>
            <a:pPr marL="458788" indent="-457200">
              <a:buFont typeface="Times New Roman" pitchFamily="18" charset="0"/>
              <a:buChar cha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n-GB" sz="1400" b="1" dirty="0" smtClean="0">
                <a:solidFill>
                  <a:schemeClr val="tx1"/>
                </a:solidFill>
              </a:rPr>
              <a:t>Pregnancy/</a:t>
            </a:r>
            <a:r>
              <a:rPr lang="en-GB" sz="1400" b="1" dirty="0" err="1" smtClean="0">
                <a:solidFill>
                  <a:schemeClr val="tx1"/>
                </a:solidFill>
              </a:rPr>
              <a:t>fetal</a:t>
            </a:r>
            <a:r>
              <a:rPr lang="en-GB" sz="1400" b="1" dirty="0" smtClean="0">
                <a:solidFill>
                  <a:schemeClr val="tx1"/>
                </a:solidFill>
              </a:rPr>
              <a:t> development and the maternal environment</a:t>
            </a:r>
          </a:p>
          <a:p>
            <a:pPr marL="458788" indent="-457200">
              <a:buFont typeface="Times New Roman" pitchFamily="18" charset="0"/>
              <a:buChar cha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n-GB" sz="1400" b="1" dirty="0" smtClean="0">
                <a:solidFill>
                  <a:schemeClr val="tx1"/>
                </a:solidFill>
              </a:rPr>
              <a:t>Infancy and childhood</a:t>
            </a:r>
          </a:p>
          <a:p>
            <a:pPr marL="458788" indent="-457200">
              <a:buFont typeface="Times New Roman" pitchFamily="18" charset="0"/>
              <a:buChar cha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n-GB" sz="1400" b="1" dirty="0" smtClean="0">
                <a:solidFill>
                  <a:schemeClr val="tx1"/>
                </a:solidFill>
              </a:rPr>
              <a:t>Adolescence</a:t>
            </a:r>
          </a:p>
          <a:p>
            <a:pPr marL="458788" indent="-457200">
              <a:buFont typeface="Times New Roman" pitchFamily="18" charset="0"/>
              <a:buChar cha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n-GB" sz="1400" b="1" dirty="0" smtClean="0">
                <a:solidFill>
                  <a:schemeClr val="tx1"/>
                </a:solidFill>
              </a:rPr>
              <a:t>Adulthood</a:t>
            </a:r>
          </a:p>
          <a:p>
            <a:pPr marL="458788" indent="-457200">
              <a:buFont typeface="Times New Roman" pitchFamily="18" charset="0"/>
              <a:buChar cha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n-GB" sz="1400" b="1" dirty="0" smtClean="0">
                <a:solidFill>
                  <a:schemeClr val="tx1"/>
                </a:solidFill>
              </a:rPr>
              <a:t>Ageing</a:t>
            </a:r>
          </a:p>
          <a:p>
            <a:endParaRPr lang="el-GR" sz="1600" dirty="0">
              <a:solidFill>
                <a:schemeClr val="tx1"/>
              </a:solidFill>
            </a:endParaRPr>
          </a:p>
        </p:txBody>
      </p:sp>
      <p:sp>
        <p:nvSpPr>
          <p:cNvPr id="8199" name="Text Box 7"/>
          <p:cNvSpPr txBox="1">
            <a:spLocks noChangeArrowheads="1"/>
          </p:cNvSpPr>
          <p:nvPr/>
        </p:nvSpPr>
        <p:spPr bwMode="auto">
          <a:xfrm>
            <a:off x="673100" y="215900"/>
            <a:ext cx="8458200" cy="990600"/>
          </a:xfrm>
          <a:prstGeom prst="rect">
            <a:avLst/>
          </a:prstGeom>
          <a:noFill/>
          <a:ln w="9525">
            <a:noFill/>
            <a:round/>
            <a:headEnd/>
            <a:tailEnd/>
          </a:ln>
          <a:effectLst/>
        </p:spPr>
        <p:txBody>
          <a:bodyPr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b="1" dirty="0"/>
              <a:t>1st draft template send </a:t>
            </a:r>
            <a:r>
              <a:rPr lang="el-GR" b="1" dirty="0" smtClean="0"/>
              <a:t>- </a:t>
            </a:r>
            <a:r>
              <a:rPr lang="en-US" b="1" dirty="0" smtClean="0"/>
              <a:t>April 10</a:t>
            </a:r>
            <a:r>
              <a:rPr lang="en-US" b="1" baseline="30000" dirty="0" smtClean="0"/>
              <a:t>th</a:t>
            </a:r>
            <a:endParaRPr lang="en-US" dirty="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type="body" idx="1"/>
          </p:nvPr>
        </p:nvSpPr>
        <p:spPr>
          <a:xfrm>
            <a:off x="539553" y="2339951"/>
            <a:ext cx="7632848" cy="1368152"/>
          </a:xfrm>
        </p:spPr>
        <p:txBody>
          <a:bodyPr/>
          <a:lstStyle/>
          <a:p>
            <a:r>
              <a:rPr lang="en-US" dirty="0" smtClean="0"/>
              <a:t>D</a:t>
            </a:r>
            <a:r>
              <a:rPr lang="el-GR" dirty="0" err="1" smtClean="0"/>
              <a:t>raft</a:t>
            </a:r>
            <a:r>
              <a:rPr lang="el-GR" dirty="0" smtClean="0"/>
              <a:t> </a:t>
            </a:r>
            <a:r>
              <a:rPr lang="el-GR" dirty="0" err="1" smtClean="0"/>
              <a:t>template</a:t>
            </a:r>
            <a:r>
              <a:rPr lang="el-GR" dirty="0" smtClean="0"/>
              <a:t> </a:t>
            </a:r>
            <a:r>
              <a:rPr lang="el-GR" dirty="0" err="1" smtClean="0"/>
              <a:t>based</a:t>
            </a:r>
            <a:r>
              <a:rPr lang="el-GR" dirty="0" smtClean="0"/>
              <a:t> </a:t>
            </a:r>
            <a:r>
              <a:rPr lang="el-GR" dirty="0" err="1" smtClean="0"/>
              <a:t>on</a:t>
            </a:r>
            <a:r>
              <a:rPr lang="el-GR" dirty="0" smtClean="0"/>
              <a:t> </a:t>
            </a:r>
            <a:r>
              <a:rPr lang="el-GR" dirty="0" err="1" smtClean="0"/>
              <a:t>the</a:t>
            </a:r>
            <a:r>
              <a:rPr lang="el-GR" dirty="0" smtClean="0"/>
              <a:t> </a:t>
            </a:r>
            <a:r>
              <a:rPr lang="el-GR" dirty="0" err="1" smtClean="0"/>
              <a:t>work</a:t>
            </a:r>
            <a:r>
              <a:rPr lang="el-GR" dirty="0" smtClean="0"/>
              <a:t> </a:t>
            </a:r>
            <a:r>
              <a:rPr lang="el-GR" dirty="0" err="1" smtClean="0"/>
              <a:t>of</a:t>
            </a:r>
            <a:r>
              <a:rPr lang="el-GR" dirty="0" smtClean="0"/>
              <a:t> </a:t>
            </a:r>
            <a:r>
              <a:rPr lang="el-GR" dirty="0" err="1" smtClean="0"/>
              <a:t>the</a:t>
            </a:r>
            <a:r>
              <a:rPr lang="el-GR" dirty="0" smtClean="0"/>
              <a:t> </a:t>
            </a:r>
            <a:r>
              <a:rPr lang="el-GR" dirty="0" err="1" smtClean="0"/>
              <a:t>Joint</a:t>
            </a:r>
            <a:r>
              <a:rPr lang="el-GR" dirty="0" smtClean="0"/>
              <a:t> </a:t>
            </a:r>
            <a:r>
              <a:rPr lang="el-GR" dirty="0" err="1" smtClean="0"/>
              <a:t>Action</a:t>
            </a:r>
            <a:r>
              <a:rPr lang="el-GR" dirty="0" smtClean="0"/>
              <a:t> </a:t>
            </a:r>
            <a:r>
              <a:rPr lang="el-GR" dirty="0" err="1" smtClean="0"/>
              <a:t>on</a:t>
            </a:r>
            <a:r>
              <a:rPr lang="el-GR" dirty="0" smtClean="0"/>
              <a:t> </a:t>
            </a:r>
            <a:r>
              <a:rPr lang="el-GR" dirty="0" err="1" smtClean="0"/>
              <a:t>Reducing</a:t>
            </a:r>
            <a:r>
              <a:rPr lang="el-GR" dirty="0" smtClean="0"/>
              <a:t> </a:t>
            </a:r>
            <a:r>
              <a:rPr lang="el-GR" dirty="0" err="1" smtClean="0"/>
              <a:t>Alcohol</a:t>
            </a:r>
            <a:r>
              <a:rPr lang="el-GR" dirty="0" smtClean="0"/>
              <a:t> </a:t>
            </a:r>
            <a:r>
              <a:rPr lang="el-GR" dirty="0" err="1" smtClean="0"/>
              <a:t>Related</a:t>
            </a:r>
            <a:r>
              <a:rPr lang="el-GR" dirty="0" smtClean="0"/>
              <a:t> </a:t>
            </a:r>
            <a:r>
              <a:rPr lang="el-GR" dirty="0" err="1" smtClean="0"/>
              <a:t>Harm</a:t>
            </a:r>
            <a:r>
              <a:rPr lang="el-GR" dirty="0" smtClean="0"/>
              <a:t> (JA RARHA) </a:t>
            </a:r>
          </a:p>
          <a:p>
            <a:endParaRPr lang="el-GR" dirty="0"/>
          </a:p>
          <a:p>
            <a:endParaRPr lang="el-GR" dirty="0" smtClean="0"/>
          </a:p>
          <a:p>
            <a:endParaRPr lang="el-GR" dirty="0"/>
          </a:p>
          <a:p>
            <a:endParaRPr lang="el-GR" dirty="0" smtClean="0"/>
          </a:p>
          <a:p>
            <a:r>
              <a:rPr lang="el-GR" dirty="0"/>
              <a:t/>
            </a:r>
            <a:br>
              <a:rPr lang="el-GR" dirty="0"/>
            </a:br>
            <a:endParaRPr lang="el-GR" dirty="0"/>
          </a:p>
        </p:txBody>
      </p:sp>
      <p:sp>
        <p:nvSpPr>
          <p:cNvPr id="4" name="3 - Τίτλος"/>
          <p:cNvSpPr>
            <a:spLocks noGrp="1"/>
          </p:cNvSpPr>
          <p:nvPr>
            <p:ph type="title"/>
          </p:nvPr>
        </p:nvSpPr>
        <p:spPr/>
        <p:txBody>
          <a:bodyPr/>
          <a:lstStyle/>
          <a:p>
            <a:endParaRPr lang="el-G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51520" y="1447800"/>
            <a:ext cx="8660705" cy="3628454"/>
          </a:xfrm>
        </p:spPr>
        <p:txBody>
          <a:bodyPr/>
          <a:lstStyle/>
          <a:p>
            <a:r>
              <a:rPr lang="en-GB" sz="1200" b="1" dirty="0">
                <a:latin typeface="Times New Roman" pitchFamily="18" charset="0"/>
                <a:cs typeface="Times New Roman" pitchFamily="18" charset="0"/>
              </a:rPr>
              <a:t>BASIC REQUIREMENTS </a:t>
            </a:r>
            <a:endParaRPr lang="el-GR" sz="1200" b="1" dirty="0">
              <a:latin typeface="Times New Roman" pitchFamily="18" charset="0"/>
              <a:cs typeface="Times New Roman" pitchFamily="18" charset="0"/>
            </a:endParaRPr>
          </a:p>
          <a:p>
            <a:r>
              <a:rPr lang="en-GB" sz="1200" b="1" dirty="0">
                <a:latin typeface="Times New Roman" pitchFamily="18" charset="0"/>
                <a:cs typeface="Times New Roman" pitchFamily="18" charset="0"/>
              </a:rPr>
              <a:t>Does the intervention/policy belong to the field of health promotion or primary prevention of cardiovascular diseases (including stroke) and diabetes? </a:t>
            </a:r>
            <a:br>
              <a:rPr lang="en-GB" sz="1200" b="1" dirty="0">
                <a:latin typeface="Times New Roman" pitchFamily="18" charset="0"/>
                <a:cs typeface="Times New Roman" pitchFamily="18" charset="0"/>
              </a:rPr>
            </a:br>
            <a:r>
              <a:rPr lang="en-GB" sz="1200" dirty="0">
                <a:latin typeface="Times New Roman" pitchFamily="18" charset="0"/>
                <a:cs typeface="Times New Roman" pitchFamily="18" charset="0"/>
              </a:rPr>
              <a:t>(</a:t>
            </a:r>
            <a:r>
              <a:rPr lang="en-GB" sz="1200" i="1" dirty="0">
                <a:latin typeface="Times New Roman" pitchFamily="18" charset="0"/>
                <a:cs typeface="Times New Roman" pitchFamily="18" charset="0"/>
              </a:rPr>
              <a:t>Health prom</a:t>
            </a:r>
            <a:r>
              <a:rPr lang="en-GB" sz="1200" dirty="0">
                <a:latin typeface="Times New Roman" pitchFamily="18" charset="0"/>
                <a:cs typeface="Times New Roman" pitchFamily="18" charset="0"/>
              </a:rPr>
              <a:t>otion is the process of enabling people to increase control over, and to improve, their health. It stresses empowerment, active participation, quality of life, and has always an equity focus.  </a:t>
            </a:r>
            <a:r>
              <a:rPr lang="en-GB" sz="1200" i="1" dirty="0">
                <a:latin typeface="Times New Roman" pitchFamily="18" charset="0"/>
                <a:cs typeface="Times New Roman" pitchFamily="18" charset="0"/>
              </a:rPr>
              <a:t>Primary prevention</a:t>
            </a:r>
            <a:r>
              <a:rPr lang="en-GB" sz="1200" dirty="0">
                <a:latin typeface="Times New Roman" pitchFamily="18" charset="0"/>
                <a:cs typeface="Times New Roman" pitchFamily="18" charset="0"/>
              </a:rPr>
              <a:t> is directed towards preventing the initial occurrence of a disorder.  The goal of primary prevention is to limit the incidence of disease in the population by measures that eliminate or reduce causes or determinants of departures from good health, control exposure to risk, and promote factors that are protective of health.).</a:t>
            </a:r>
            <a:endParaRPr lang="el-GR" sz="1200" dirty="0">
              <a:latin typeface="Times New Roman" pitchFamily="18" charset="0"/>
              <a:cs typeface="Times New Roman" pitchFamily="18" charset="0"/>
            </a:endParaRPr>
          </a:p>
          <a:p>
            <a:r>
              <a:rPr lang="el-GR" sz="1200" dirty="0" smtClean="0">
                <a:latin typeface="Times New Roman" pitchFamily="18" charset="0"/>
                <a:cs typeface="Times New Roman" pitchFamily="18" charset="0"/>
              </a:rPr>
              <a:t>						</a:t>
            </a:r>
            <a:r>
              <a:rPr lang="en-GB" sz="1200" dirty="0" smtClean="0">
                <a:latin typeface="Times New Roman" pitchFamily="18" charset="0"/>
                <a:cs typeface="Times New Roman" pitchFamily="18" charset="0"/>
              </a:rPr>
              <a:t>Yes                               </a:t>
            </a:r>
            <a:r>
              <a:rPr lang="en-GB" sz="1200" dirty="0">
                <a:latin typeface="Times New Roman" pitchFamily="18" charset="0"/>
                <a:cs typeface="Times New Roman" pitchFamily="18" charset="0"/>
              </a:rPr>
              <a:t>No</a:t>
            </a:r>
            <a:endParaRPr lang="el-GR" sz="1200" dirty="0">
              <a:latin typeface="Times New Roman" pitchFamily="18" charset="0"/>
              <a:cs typeface="Times New Roman" pitchFamily="18" charset="0"/>
            </a:endParaRPr>
          </a:p>
          <a:p>
            <a:r>
              <a:rPr lang="en-GB" sz="1200" b="1" dirty="0">
                <a:latin typeface="Times New Roman" pitchFamily="18" charset="0"/>
                <a:cs typeface="Times New Roman" pitchFamily="18" charset="0"/>
              </a:rPr>
              <a:t>Is the intervention documented</a:t>
            </a:r>
            <a:r>
              <a:rPr lang="en-GB" sz="1200" dirty="0">
                <a:latin typeface="Times New Roman" pitchFamily="18" charset="0"/>
                <a:cs typeface="Times New Roman" pitchFamily="18" charset="0"/>
              </a:rPr>
              <a:t> (e.g. online, in a report that is easily accessible, in a peer reviewed journal or grey literature? (Full documentation e.g., implementation procedures, resources, manuals, measurement of outcomes and processes) </a:t>
            </a:r>
            <a:endParaRPr lang="el-GR" sz="1200" dirty="0">
              <a:latin typeface="Times New Roman" pitchFamily="18" charset="0"/>
              <a:cs typeface="Times New Roman" pitchFamily="18" charset="0"/>
            </a:endParaRPr>
          </a:p>
          <a:p>
            <a:r>
              <a:rPr lang="el-GR" sz="1200" dirty="0" smtClean="0">
                <a:latin typeface="Times New Roman" pitchFamily="18" charset="0"/>
                <a:cs typeface="Times New Roman" pitchFamily="18" charset="0"/>
              </a:rPr>
              <a:t>						</a:t>
            </a:r>
            <a:r>
              <a:rPr lang="en-GB" sz="1200" dirty="0" smtClean="0">
                <a:latin typeface="Times New Roman" pitchFamily="18" charset="0"/>
                <a:cs typeface="Times New Roman" pitchFamily="18" charset="0"/>
              </a:rPr>
              <a:t>Yes                               </a:t>
            </a:r>
            <a:r>
              <a:rPr lang="en-GB" sz="1200" dirty="0">
                <a:latin typeface="Times New Roman" pitchFamily="18" charset="0"/>
                <a:cs typeface="Times New Roman" pitchFamily="18" charset="0"/>
              </a:rPr>
              <a:t>No</a:t>
            </a:r>
            <a:endParaRPr lang="el-GR" sz="1200" dirty="0">
              <a:latin typeface="Times New Roman" pitchFamily="18" charset="0"/>
              <a:cs typeface="Times New Roman" pitchFamily="18" charset="0"/>
            </a:endParaRPr>
          </a:p>
          <a:p>
            <a:r>
              <a:rPr lang="en-GB" sz="1200" b="1" dirty="0">
                <a:latin typeface="Times New Roman" pitchFamily="18" charset="0"/>
                <a:cs typeface="Times New Roman" pitchFamily="18" charset="0"/>
              </a:rPr>
              <a:t>Are </a:t>
            </a:r>
            <a:r>
              <a:rPr lang="en-GB" sz="1200" b="1" dirty="0" smtClean="0">
                <a:latin typeface="Times New Roman" pitchFamily="18" charset="0"/>
                <a:cs typeface="Times New Roman" pitchFamily="18" charset="0"/>
              </a:rPr>
              <a:t>elements </a:t>
            </a:r>
            <a:r>
              <a:rPr lang="en-GB" sz="1200" b="1" dirty="0">
                <a:latin typeface="Times New Roman" pitchFamily="18" charset="0"/>
                <a:cs typeface="Times New Roman" pitchFamily="18" charset="0"/>
              </a:rPr>
              <a:t>described in such detail that the approach and methodology are comprehensive ,</a:t>
            </a:r>
            <a:r>
              <a:rPr lang="en-GB" sz="1200" dirty="0">
                <a:latin typeface="Times New Roman" pitchFamily="18" charset="0"/>
                <a:cs typeface="Times New Roman" pitchFamily="18" charset="0"/>
              </a:rPr>
              <a:t> transferable, and also allow for some estimate of effectiveness</a:t>
            </a:r>
            <a:r>
              <a:rPr lang="en-GB" sz="1200" i="1" dirty="0">
                <a:latin typeface="Times New Roman" pitchFamily="18" charset="0"/>
                <a:cs typeface="Times New Roman" pitchFamily="18" charset="0"/>
              </a:rPr>
              <a:t>? </a:t>
            </a:r>
            <a:endParaRPr lang="el-GR" sz="1200" dirty="0">
              <a:latin typeface="Times New Roman" pitchFamily="18" charset="0"/>
              <a:cs typeface="Times New Roman" pitchFamily="18" charset="0"/>
            </a:endParaRPr>
          </a:p>
          <a:p>
            <a:r>
              <a:rPr lang="el-GR" sz="1200" dirty="0" smtClean="0">
                <a:latin typeface="Times New Roman" pitchFamily="18" charset="0"/>
                <a:cs typeface="Times New Roman" pitchFamily="18" charset="0"/>
              </a:rPr>
              <a:t>						</a:t>
            </a:r>
            <a:r>
              <a:rPr lang="en-GB" sz="1200" dirty="0" smtClean="0">
                <a:latin typeface="Times New Roman" pitchFamily="18" charset="0"/>
                <a:cs typeface="Times New Roman" pitchFamily="18" charset="0"/>
              </a:rPr>
              <a:t>Yes                               </a:t>
            </a:r>
            <a:r>
              <a:rPr lang="en-GB" sz="1200" dirty="0">
                <a:latin typeface="Times New Roman" pitchFamily="18" charset="0"/>
                <a:cs typeface="Times New Roman" pitchFamily="18" charset="0"/>
              </a:rPr>
              <a:t>No</a:t>
            </a:r>
            <a:endParaRPr lang="el-GR" sz="1200" dirty="0">
              <a:latin typeface="Times New Roman" pitchFamily="18" charset="0"/>
              <a:cs typeface="Times New Roman" pitchFamily="18" charset="0"/>
            </a:endParaRPr>
          </a:p>
          <a:p>
            <a:endParaRPr lang="el-GR" sz="1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body" idx="1"/>
          </p:nvPr>
        </p:nvSpPr>
        <p:spPr>
          <a:xfrm>
            <a:off x="457200" y="1907902"/>
            <a:ext cx="8455025" cy="3041923"/>
          </a:xfrm>
        </p:spPr>
        <p:txBody>
          <a:bodyPr/>
          <a:lstStyle/>
          <a:p>
            <a:pPr>
              <a:lnSpc>
                <a:spcPct val="90000"/>
              </a:lnSpc>
            </a:pPr>
            <a:r>
              <a:rPr lang="en-US" sz="1600" dirty="0" smtClean="0">
                <a:solidFill>
                  <a:schemeClr val="tx1"/>
                </a:solidFill>
                <a:latin typeface="Times New Roman" pitchFamily="18" charset="0"/>
                <a:cs typeface="Times New Roman" pitchFamily="18" charset="0"/>
              </a:rPr>
              <a:t>M</a:t>
            </a:r>
            <a:r>
              <a:rPr lang="el-GR" sz="1600" dirty="0" err="1" smtClean="0">
                <a:solidFill>
                  <a:schemeClr val="tx1"/>
                </a:solidFill>
                <a:latin typeface="Times New Roman" pitchFamily="18" charset="0"/>
                <a:cs typeface="Times New Roman" pitchFamily="18" charset="0"/>
              </a:rPr>
              <a:t>ay</a:t>
            </a:r>
            <a:r>
              <a:rPr lang="el-GR" sz="1600" dirty="0" smtClean="0">
                <a:solidFill>
                  <a:schemeClr val="tx1"/>
                </a:solidFill>
                <a:latin typeface="Times New Roman" pitchFamily="18" charset="0"/>
                <a:cs typeface="Times New Roman" pitchFamily="18" charset="0"/>
              </a:rPr>
              <a:t> 1</a:t>
            </a:r>
            <a:r>
              <a:rPr lang="el-GR" sz="1600" dirty="0">
                <a:solidFill>
                  <a:schemeClr val="tx1"/>
                </a:solidFill>
                <a:latin typeface="Times New Roman" pitchFamily="18" charset="0"/>
                <a:cs typeface="Times New Roman" pitchFamily="18" charset="0"/>
              </a:rPr>
              <a:t>0</a:t>
            </a:r>
            <a:r>
              <a:rPr lang="en-US" sz="1600" baseline="30000" dirty="0" err="1" smtClean="0">
                <a:solidFill>
                  <a:schemeClr val="tx1"/>
                </a:solidFill>
                <a:latin typeface="Times New Roman" pitchFamily="18" charset="0"/>
                <a:cs typeface="Times New Roman" pitchFamily="18" charset="0"/>
              </a:rPr>
              <a:t>th</a:t>
            </a:r>
            <a:r>
              <a:rPr lang="en-US" sz="1600" dirty="0" smtClean="0">
                <a:solidFill>
                  <a:schemeClr val="tx1"/>
                </a:solidFill>
                <a:latin typeface="Times New Roman" pitchFamily="18" charset="0"/>
                <a:cs typeface="Times New Roman" pitchFamily="18" charset="0"/>
              </a:rPr>
              <a:t> </a:t>
            </a:r>
            <a:r>
              <a:rPr lang="el-GR" sz="1600" dirty="0" smtClean="0">
                <a:solidFill>
                  <a:schemeClr val="tx1"/>
                </a:solidFill>
                <a:latin typeface="Times New Roman" pitchFamily="18" charset="0"/>
                <a:cs typeface="Times New Roman" pitchFamily="18" charset="0"/>
              </a:rPr>
              <a:t> </a:t>
            </a:r>
            <a:r>
              <a:rPr lang="en-US" sz="1600" dirty="0" smtClean="0">
                <a:solidFill>
                  <a:schemeClr val="tx1"/>
                </a:solidFill>
                <a:latin typeface="Times New Roman" pitchFamily="18" charset="0"/>
                <a:cs typeface="Times New Roman" pitchFamily="18" charset="0"/>
              </a:rPr>
              <a:t>we had </a:t>
            </a:r>
            <a:r>
              <a:rPr lang="el-GR" sz="1600" dirty="0" err="1" smtClean="0">
                <a:solidFill>
                  <a:schemeClr val="tx1"/>
                </a:solidFill>
                <a:latin typeface="Times New Roman" pitchFamily="18" charset="0"/>
                <a:cs typeface="Times New Roman" pitchFamily="18" charset="0"/>
              </a:rPr>
              <a:t>the</a:t>
            </a:r>
            <a:r>
              <a:rPr lang="el-GR" sz="1600" dirty="0" smtClean="0">
                <a:solidFill>
                  <a:schemeClr val="tx1"/>
                </a:solidFill>
                <a:latin typeface="Times New Roman" pitchFamily="18" charset="0"/>
                <a:cs typeface="Times New Roman" pitchFamily="18" charset="0"/>
              </a:rPr>
              <a:t> </a:t>
            </a:r>
            <a:r>
              <a:rPr lang="el-GR" sz="1600" dirty="0" err="1">
                <a:solidFill>
                  <a:schemeClr val="tx1"/>
                </a:solidFill>
                <a:latin typeface="Times New Roman" pitchFamily="18" charset="0"/>
                <a:cs typeface="Times New Roman" pitchFamily="18" charset="0"/>
              </a:rPr>
              <a:t>first</a:t>
            </a:r>
            <a:r>
              <a:rPr lang="el-GR" sz="1600" dirty="0">
                <a:solidFill>
                  <a:schemeClr val="tx1"/>
                </a:solidFill>
                <a:latin typeface="Times New Roman" pitchFamily="18" charset="0"/>
                <a:cs typeface="Times New Roman" pitchFamily="18" charset="0"/>
              </a:rPr>
              <a:t> </a:t>
            </a:r>
            <a:r>
              <a:rPr lang="el-GR" sz="1600" dirty="0" err="1">
                <a:solidFill>
                  <a:schemeClr val="tx1"/>
                </a:solidFill>
                <a:latin typeface="Times New Roman" pitchFamily="18" charset="0"/>
                <a:cs typeface="Times New Roman" pitchFamily="18" charset="0"/>
              </a:rPr>
              <a:t>interim</a:t>
            </a:r>
            <a:r>
              <a:rPr lang="el-GR" sz="1600" dirty="0">
                <a:solidFill>
                  <a:schemeClr val="tx1"/>
                </a:solidFill>
                <a:latin typeface="Times New Roman" pitchFamily="18" charset="0"/>
                <a:cs typeface="Times New Roman" pitchFamily="18" charset="0"/>
              </a:rPr>
              <a:t> </a:t>
            </a:r>
            <a:r>
              <a:rPr lang="el-GR" sz="1600" dirty="0" err="1">
                <a:solidFill>
                  <a:schemeClr val="tx1"/>
                </a:solidFill>
                <a:latin typeface="Times New Roman" pitchFamily="18" charset="0"/>
                <a:cs typeface="Times New Roman" pitchFamily="18" charset="0"/>
              </a:rPr>
              <a:t>report</a:t>
            </a:r>
            <a:r>
              <a:rPr lang="el-GR" sz="1600" dirty="0">
                <a:solidFill>
                  <a:schemeClr val="tx1"/>
                </a:solidFill>
                <a:latin typeface="Times New Roman" pitchFamily="18" charset="0"/>
                <a:cs typeface="Times New Roman" pitchFamily="18" charset="0"/>
              </a:rPr>
              <a:t> </a:t>
            </a:r>
            <a:r>
              <a:rPr lang="el-GR" sz="1600" dirty="0" err="1">
                <a:solidFill>
                  <a:schemeClr val="tx1"/>
                </a:solidFill>
                <a:latin typeface="Times New Roman" pitchFamily="18" charset="0"/>
                <a:cs typeface="Times New Roman" pitchFamily="18" charset="0"/>
              </a:rPr>
              <a:t>for</a:t>
            </a:r>
            <a:r>
              <a:rPr lang="el-GR" sz="1600" dirty="0">
                <a:solidFill>
                  <a:schemeClr val="tx1"/>
                </a:solidFill>
                <a:latin typeface="Times New Roman" pitchFamily="18" charset="0"/>
                <a:cs typeface="Times New Roman" pitchFamily="18" charset="0"/>
              </a:rPr>
              <a:t> </a:t>
            </a:r>
            <a:r>
              <a:rPr lang="el-GR" sz="1600" dirty="0" err="1">
                <a:solidFill>
                  <a:schemeClr val="tx1"/>
                </a:solidFill>
                <a:latin typeface="Times New Roman" pitchFamily="18" charset="0"/>
                <a:cs typeface="Times New Roman" pitchFamily="18" charset="0"/>
              </a:rPr>
              <a:t>the</a:t>
            </a:r>
            <a:r>
              <a:rPr lang="el-GR" sz="1600" dirty="0">
                <a:solidFill>
                  <a:schemeClr val="tx1"/>
                </a:solidFill>
                <a:latin typeface="Times New Roman" pitchFamily="18" charset="0"/>
                <a:cs typeface="Times New Roman" pitchFamily="18" charset="0"/>
              </a:rPr>
              <a:t> </a:t>
            </a:r>
            <a:r>
              <a:rPr lang="el-GR" sz="1600" dirty="0" err="1">
                <a:solidFill>
                  <a:schemeClr val="tx1"/>
                </a:solidFill>
                <a:latin typeface="Times New Roman" pitchFamily="18" charset="0"/>
                <a:cs typeface="Times New Roman" pitchFamily="18" charset="0"/>
              </a:rPr>
              <a:t>Delphi</a:t>
            </a:r>
            <a:r>
              <a:rPr lang="el-GR" sz="1600" dirty="0">
                <a:solidFill>
                  <a:schemeClr val="tx1"/>
                </a:solidFill>
                <a:latin typeface="Times New Roman" pitchFamily="18" charset="0"/>
                <a:cs typeface="Times New Roman" pitchFamily="18" charset="0"/>
              </a:rPr>
              <a:t> </a:t>
            </a:r>
            <a:r>
              <a:rPr lang="el-GR" sz="1600" dirty="0" err="1">
                <a:solidFill>
                  <a:schemeClr val="tx1"/>
                </a:solidFill>
                <a:latin typeface="Times New Roman" pitchFamily="18" charset="0"/>
                <a:cs typeface="Times New Roman" pitchFamily="18" charset="0"/>
              </a:rPr>
              <a:t>consultation</a:t>
            </a:r>
            <a:r>
              <a:rPr lang="el-GR" sz="1600" dirty="0">
                <a:solidFill>
                  <a:schemeClr val="tx1"/>
                </a:solidFill>
                <a:latin typeface="Times New Roman" pitchFamily="18" charset="0"/>
                <a:cs typeface="Times New Roman" pitchFamily="18" charset="0"/>
              </a:rPr>
              <a:t> </a:t>
            </a:r>
            <a:r>
              <a:rPr lang="el-GR" sz="1600" dirty="0" err="1" smtClean="0">
                <a:solidFill>
                  <a:schemeClr val="tx1"/>
                </a:solidFill>
                <a:latin typeface="Times New Roman" pitchFamily="18" charset="0"/>
                <a:cs typeface="Times New Roman" pitchFamily="18" charset="0"/>
              </a:rPr>
              <a:t>to</a:t>
            </a:r>
            <a:r>
              <a:rPr lang="el-GR" sz="1600" dirty="0" smtClean="0">
                <a:solidFill>
                  <a:schemeClr val="tx1"/>
                </a:solidFill>
                <a:latin typeface="Times New Roman" pitchFamily="18" charset="0"/>
                <a:cs typeface="Times New Roman" pitchFamily="18" charset="0"/>
              </a:rPr>
              <a:t> </a:t>
            </a:r>
            <a:r>
              <a:rPr lang="el-GR" sz="1600" dirty="0" err="1" smtClean="0">
                <a:solidFill>
                  <a:schemeClr val="tx1"/>
                </a:solidFill>
                <a:latin typeface="Times New Roman" pitchFamily="18" charset="0"/>
                <a:cs typeface="Times New Roman" pitchFamily="18" charset="0"/>
              </a:rPr>
              <a:t>select</a:t>
            </a:r>
            <a:r>
              <a:rPr lang="el-GR" sz="1600" dirty="0" smtClean="0">
                <a:solidFill>
                  <a:schemeClr val="tx1"/>
                </a:solidFill>
                <a:latin typeface="Times New Roman" pitchFamily="18" charset="0"/>
                <a:cs typeface="Times New Roman" pitchFamily="18" charset="0"/>
              </a:rPr>
              <a:t> </a:t>
            </a:r>
            <a:r>
              <a:rPr lang="el-GR" sz="1600" dirty="0" err="1">
                <a:solidFill>
                  <a:schemeClr val="tx1"/>
                </a:solidFill>
                <a:latin typeface="Times New Roman" pitchFamily="18" charset="0"/>
                <a:cs typeface="Times New Roman" pitchFamily="18" charset="0"/>
              </a:rPr>
              <a:t>criteria</a:t>
            </a:r>
            <a:r>
              <a:rPr lang="el-GR" sz="1600" dirty="0">
                <a:solidFill>
                  <a:schemeClr val="tx1"/>
                </a:solidFill>
                <a:latin typeface="Times New Roman" pitchFamily="18" charset="0"/>
                <a:cs typeface="Times New Roman" pitchFamily="18" charset="0"/>
              </a:rPr>
              <a:t> </a:t>
            </a:r>
            <a:r>
              <a:rPr lang="el-GR" sz="1600" dirty="0" err="1">
                <a:solidFill>
                  <a:schemeClr val="tx1"/>
                </a:solidFill>
                <a:latin typeface="Times New Roman" pitchFamily="18" charset="0"/>
                <a:cs typeface="Times New Roman" pitchFamily="18" charset="0"/>
              </a:rPr>
              <a:t>for</a:t>
            </a:r>
            <a:r>
              <a:rPr lang="el-GR" sz="1600" dirty="0">
                <a:solidFill>
                  <a:schemeClr val="tx1"/>
                </a:solidFill>
                <a:latin typeface="Times New Roman" pitchFamily="18" charset="0"/>
                <a:cs typeface="Times New Roman" pitchFamily="18" charset="0"/>
              </a:rPr>
              <a:t> </a:t>
            </a:r>
            <a:r>
              <a:rPr lang="el-GR" sz="1600" dirty="0" err="1">
                <a:solidFill>
                  <a:schemeClr val="tx1"/>
                </a:solidFill>
                <a:latin typeface="Times New Roman" pitchFamily="18" charset="0"/>
                <a:cs typeface="Times New Roman" pitchFamily="18" charset="0"/>
              </a:rPr>
              <a:t>assessing</a:t>
            </a:r>
            <a:r>
              <a:rPr lang="el-GR" sz="1600" dirty="0">
                <a:solidFill>
                  <a:schemeClr val="tx1"/>
                </a:solidFill>
                <a:latin typeface="Times New Roman" pitchFamily="18" charset="0"/>
                <a:cs typeface="Times New Roman" pitchFamily="18" charset="0"/>
              </a:rPr>
              <a:t> </a:t>
            </a:r>
            <a:r>
              <a:rPr lang="el-GR" sz="1600" dirty="0" err="1">
                <a:solidFill>
                  <a:schemeClr val="tx1"/>
                </a:solidFill>
                <a:latin typeface="Times New Roman" pitchFamily="18" charset="0"/>
                <a:cs typeface="Times New Roman" pitchFamily="18" charset="0"/>
              </a:rPr>
              <a:t>good</a:t>
            </a:r>
            <a:r>
              <a:rPr lang="el-GR" sz="1600" dirty="0">
                <a:solidFill>
                  <a:schemeClr val="tx1"/>
                </a:solidFill>
                <a:latin typeface="Times New Roman" pitchFamily="18" charset="0"/>
                <a:cs typeface="Times New Roman" pitchFamily="18" charset="0"/>
              </a:rPr>
              <a:t> </a:t>
            </a:r>
            <a:r>
              <a:rPr lang="el-GR" sz="1600" dirty="0" err="1">
                <a:solidFill>
                  <a:schemeClr val="tx1"/>
                </a:solidFill>
                <a:latin typeface="Times New Roman" pitchFamily="18" charset="0"/>
                <a:cs typeface="Times New Roman" pitchFamily="18" charset="0"/>
              </a:rPr>
              <a:t>practice</a:t>
            </a:r>
            <a:r>
              <a:rPr lang="el-GR" sz="1600" dirty="0">
                <a:solidFill>
                  <a:schemeClr val="tx1"/>
                </a:solidFill>
                <a:latin typeface="Times New Roman" pitchFamily="18" charset="0"/>
                <a:cs typeface="Times New Roman" pitchFamily="18" charset="0"/>
              </a:rPr>
              <a:t> </a:t>
            </a:r>
            <a:r>
              <a:rPr lang="el-GR" sz="1600" dirty="0" err="1">
                <a:solidFill>
                  <a:schemeClr val="tx1"/>
                </a:solidFill>
                <a:latin typeface="Times New Roman" pitchFamily="18" charset="0"/>
                <a:cs typeface="Times New Roman" pitchFamily="18" charset="0"/>
              </a:rPr>
              <a:t>in</a:t>
            </a:r>
            <a:r>
              <a:rPr lang="el-GR" sz="1600" dirty="0">
                <a:solidFill>
                  <a:schemeClr val="tx1"/>
                </a:solidFill>
                <a:latin typeface="Times New Roman" pitchFamily="18" charset="0"/>
                <a:cs typeface="Times New Roman" pitchFamily="18" charset="0"/>
              </a:rPr>
              <a:t> HPPP </a:t>
            </a:r>
            <a:r>
              <a:rPr lang="el-GR" sz="1600" dirty="0" err="1" smtClean="0">
                <a:solidFill>
                  <a:schemeClr val="tx1"/>
                </a:solidFill>
                <a:latin typeface="Times New Roman" pitchFamily="18" charset="0"/>
                <a:cs typeface="Times New Roman" pitchFamily="18" charset="0"/>
              </a:rPr>
              <a:t>interventions</a:t>
            </a:r>
            <a:endParaRPr lang="el-GR" sz="1600" dirty="0" smtClean="0">
              <a:solidFill>
                <a:schemeClr val="tx1"/>
              </a:solidFill>
              <a:latin typeface="Times New Roman" pitchFamily="18" charset="0"/>
              <a:cs typeface="Times New Roman" pitchFamily="18" charset="0"/>
            </a:endParaRPr>
          </a:p>
          <a:p>
            <a:pPr>
              <a:lnSpc>
                <a:spcPct val="90000"/>
              </a:lnSpc>
            </a:pPr>
            <a:endParaRPr lang="en-US" sz="1600" dirty="0">
              <a:solidFill>
                <a:schemeClr val="tx1"/>
              </a:solidFill>
              <a:latin typeface="Times New Roman" pitchFamily="18" charset="0"/>
              <a:cs typeface="Times New Roman" pitchFamily="18" charset="0"/>
            </a:endParaRPr>
          </a:p>
          <a:p>
            <a:pPr>
              <a:lnSpc>
                <a:spcPct val="90000"/>
              </a:lnSpc>
            </a:pPr>
            <a:r>
              <a:rPr lang="en-GB" sz="1600" dirty="0" smtClean="0">
                <a:solidFill>
                  <a:schemeClr val="tx1"/>
                </a:solidFill>
                <a:latin typeface="Times New Roman" pitchFamily="18" charset="0"/>
                <a:cs typeface="Times New Roman" pitchFamily="18" charset="0"/>
              </a:rPr>
              <a:t>Delphi </a:t>
            </a:r>
            <a:r>
              <a:rPr lang="en-GB" sz="1600" dirty="0">
                <a:solidFill>
                  <a:schemeClr val="tx1"/>
                </a:solidFill>
                <a:latin typeface="Times New Roman" pitchFamily="18" charset="0"/>
                <a:cs typeface="Times New Roman" pitchFamily="18" charset="0"/>
              </a:rPr>
              <a:t>criteria list in the </a:t>
            </a:r>
            <a:r>
              <a:rPr lang="en-GB" sz="1600" dirty="0" smtClean="0">
                <a:solidFill>
                  <a:schemeClr val="tx1"/>
                </a:solidFill>
                <a:latin typeface="Times New Roman" pitchFamily="18" charset="0"/>
                <a:cs typeface="Times New Roman" pitchFamily="18" charset="0"/>
              </a:rPr>
              <a:t>template </a:t>
            </a:r>
            <a:r>
              <a:rPr lang="en-GB" sz="1600" b="1" dirty="0" smtClean="0">
                <a:solidFill>
                  <a:schemeClr val="tx1"/>
                </a:solidFill>
                <a:latin typeface="Times New Roman" pitchFamily="18" charset="0"/>
                <a:cs typeface="Times New Roman" pitchFamily="18" charset="0"/>
              </a:rPr>
              <a:t>marked </a:t>
            </a:r>
            <a:r>
              <a:rPr lang="en-GB" sz="1600" b="1" dirty="0">
                <a:solidFill>
                  <a:schemeClr val="tx1"/>
                </a:solidFill>
                <a:latin typeface="Times New Roman" pitchFamily="18" charset="0"/>
                <a:cs typeface="Times New Roman" pitchFamily="18" charset="0"/>
              </a:rPr>
              <a:t>with blue </a:t>
            </a:r>
            <a:r>
              <a:rPr lang="en-GB" sz="1600" b="1" dirty="0" smtClean="0">
                <a:solidFill>
                  <a:schemeClr val="tx1"/>
                </a:solidFill>
                <a:latin typeface="Times New Roman" pitchFamily="18" charset="0"/>
                <a:cs typeface="Times New Roman" pitchFamily="18" charset="0"/>
              </a:rPr>
              <a:t>fonts</a:t>
            </a:r>
            <a:endParaRPr lang="el-GR" sz="1600" b="1" dirty="0" smtClean="0">
              <a:solidFill>
                <a:schemeClr val="tx1"/>
              </a:solidFill>
              <a:latin typeface="Times New Roman" pitchFamily="18" charset="0"/>
              <a:cs typeface="Times New Roman" pitchFamily="18" charset="0"/>
            </a:endParaRPr>
          </a:p>
          <a:p>
            <a:pPr>
              <a:lnSpc>
                <a:spcPct val="90000"/>
              </a:lnSpc>
            </a:pPr>
            <a:endParaRPr lang="en-US" sz="1600" dirty="0">
              <a:solidFill>
                <a:schemeClr val="tx1"/>
              </a:solidFill>
              <a:latin typeface="Times New Roman" pitchFamily="18" charset="0"/>
              <a:cs typeface="Times New Roman" pitchFamily="18" charset="0"/>
            </a:endParaRPr>
          </a:p>
          <a:p>
            <a:pPr>
              <a:lnSpc>
                <a:spcPct val="90000"/>
              </a:lnSpc>
            </a:pPr>
            <a:r>
              <a:rPr lang="el-GR" sz="1600" dirty="0" err="1" smtClean="0">
                <a:solidFill>
                  <a:schemeClr val="tx1"/>
                </a:solidFill>
                <a:latin typeface="Times New Roman" pitchFamily="18" charset="0"/>
                <a:cs typeface="Times New Roman" pitchFamily="18" charset="0"/>
              </a:rPr>
              <a:t>Criteria</a:t>
            </a:r>
            <a:r>
              <a:rPr lang="el-GR" sz="1600" dirty="0" smtClean="0">
                <a:solidFill>
                  <a:schemeClr val="tx1"/>
                </a:solidFill>
                <a:latin typeface="Times New Roman" pitchFamily="18" charset="0"/>
                <a:cs typeface="Times New Roman" pitchFamily="18" charset="0"/>
              </a:rPr>
              <a:t> </a:t>
            </a:r>
            <a:r>
              <a:rPr lang="el-GR" sz="1600" dirty="0" err="1" smtClean="0">
                <a:solidFill>
                  <a:schemeClr val="tx1"/>
                </a:solidFill>
                <a:latin typeface="Times New Roman" pitchFamily="18" charset="0"/>
                <a:cs typeface="Times New Roman" pitchFamily="18" charset="0"/>
              </a:rPr>
              <a:t>should</a:t>
            </a:r>
            <a:r>
              <a:rPr lang="el-GR" sz="1600" dirty="0" smtClean="0">
                <a:solidFill>
                  <a:schemeClr val="tx1"/>
                </a:solidFill>
                <a:latin typeface="Times New Roman" pitchFamily="18" charset="0"/>
                <a:cs typeface="Times New Roman" pitchFamily="18" charset="0"/>
              </a:rPr>
              <a:t> </a:t>
            </a:r>
            <a:r>
              <a:rPr lang="el-GR" sz="1600" dirty="0" err="1" smtClean="0">
                <a:solidFill>
                  <a:schemeClr val="tx1"/>
                </a:solidFill>
                <a:latin typeface="Times New Roman" pitchFamily="18" charset="0"/>
                <a:cs typeface="Times New Roman" pitchFamily="18" charset="0"/>
              </a:rPr>
              <a:t>be</a:t>
            </a:r>
            <a:r>
              <a:rPr lang="el-GR" sz="1600" dirty="0" smtClean="0">
                <a:solidFill>
                  <a:schemeClr val="tx1"/>
                </a:solidFill>
                <a:latin typeface="Times New Roman" pitchFamily="18" charset="0"/>
                <a:cs typeface="Times New Roman" pitchFamily="18" charset="0"/>
              </a:rPr>
              <a:t> </a:t>
            </a:r>
            <a:r>
              <a:rPr lang="el-GR" sz="1600" dirty="0" err="1" smtClean="0">
                <a:solidFill>
                  <a:schemeClr val="tx1"/>
                </a:solidFill>
                <a:latin typeface="Times New Roman" pitchFamily="18" charset="0"/>
                <a:cs typeface="Times New Roman" pitchFamily="18" charset="0"/>
              </a:rPr>
              <a:t>considered</a:t>
            </a:r>
            <a:r>
              <a:rPr lang="el-GR" sz="1600" dirty="0" smtClean="0">
                <a:solidFill>
                  <a:schemeClr val="tx1"/>
                </a:solidFill>
                <a:latin typeface="Times New Roman" pitchFamily="18" charset="0"/>
                <a:cs typeface="Times New Roman" pitchFamily="18" charset="0"/>
              </a:rPr>
              <a:t> </a:t>
            </a:r>
            <a:r>
              <a:rPr lang="en-GB" sz="1600" dirty="0" smtClean="0">
                <a:solidFill>
                  <a:schemeClr val="tx1"/>
                </a:solidFill>
                <a:latin typeface="Times New Roman" pitchFamily="18" charset="0"/>
                <a:cs typeface="Times New Roman" pitchFamily="18" charset="0"/>
              </a:rPr>
              <a:t>as </a:t>
            </a:r>
            <a:r>
              <a:rPr lang="en-GB" sz="1600" dirty="0">
                <a:solidFill>
                  <a:schemeClr val="tx1"/>
                </a:solidFill>
                <a:latin typeface="Times New Roman" pitchFamily="18" charset="0"/>
                <a:cs typeface="Times New Roman" pitchFamily="18" charset="0"/>
              </a:rPr>
              <a:t>a </a:t>
            </a:r>
            <a:r>
              <a:rPr lang="en-GB" sz="1600" dirty="0" smtClean="0">
                <a:solidFill>
                  <a:schemeClr val="tx1"/>
                </a:solidFill>
                <a:latin typeface="Times New Roman" pitchFamily="18" charset="0"/>
                <a:cs typeface="Times New Roman" pitchFamily="18" charset="0"/>
              </a:rPr>
              <a:t>guideline</a:t>
            </a:r>
            <a:r>
              <a:rPr lang="el-GR" sz="1600" dirty="0" smtClean="0">
                <a:solidFill>
                  <a:schemeClr val="tx1"/>
                </a:solidFill>
                <a:latin typeface="Times New Roman" pitchFamily="18" charset="0"/>
                <a:cs typeface="Times New Roman" pitchFamily="18" charset="0"/>
              </a:rPr>
              <a:t>. </a:t>
            </a:r>
            <a:r>
              <a:rPr lang="en-GB" sz="1600" dirty="0" smtClean="0">
                <a:solidFill>
                  <a:schemeClr val="tx1"/>
                </a:solidFill>
                <a:latin typeface="Times New Roman" pitchFamily="18" charset="0"/>
                <a:cs typeface="Times New Roman" pitchFamily="18" charset="0"/>
              </a:rPr>
              <a:t>In </a:t>
            </a:r>
            <a:r>
              <a:rPr lang="en-GB" sz="1600" dirty="0">
                <a:solidFill>
                  <a:schemeClr val="tx1"/>
                </a:solidFill>
                <a:latin typeface="Times New Roman" pitchFamily="18" charset="0"/>
                <a:cs typeface="Times New Roman" pitchFamily="18" charset="0"/>
              </a:rPr>
              <a:t>case you would like to submit a good practice example which does not meet all the criteria but is still </a:t>
            </a:r>
            <a:br>
              <a:rPr lang="en-GB" sz="1600" dirty="0">
                <a:solidFill>
                  <a:schemeClr val="tx1"/>
                </a:solidFill>
                <a:latin typeface="Times New Roman" pitchFamily="18" charset="0"/>
                <a:cs typeface="Times New Roman" pitchFamily="18" charset="0"/>
              </a:rPr>
            </a:br>
            <a:r>
              <a:rPr lang="en-GB" sz="1600" dirty="0">
                <a:solidFill>
                  <a:schemeClr val="tx1"/>
                </a:solidFill>
                <a:latin typeface="Times New Roman" pitchFamily="18" charset="0"/>
                <a:cs typeface="Times New Roman" pitchFamily="18" charset="0"/>
              </a:rPr>
              <a:t>considered relevant for you to share it with partners - please include this as well.</a:t>
            </a:r>
            <a:endParaRPr lang="el-GR" sz="1600" dirty="0">
              <a:solidFill>
                <a:schemeClr val="tx1"/>
              </a:solidFill>
              <a:latin typeface="Times New Roman" pitchFamily="18" charset="0"/>
              <a:cs typeface="Times New Roman" pitchFamily="18" charset="0"/>
            </a:endParaRPr>
          </a:p>
        </p:txBody>
      </p:sp>
      <p:sp>
        <p:nvSpPr>
          <p:cNvPr id="4" name="Rectangle 2"/>
          <p:cNvSpPr>
            <a:spLocks noGrp="1" noChangeArrowheads="1"/>
          </p:cNvSpPr>
          <p:nvPr>
            <p:ph type="title"/>
          </p:nvPr>
        </p:nvSpPr>
        <p:spPr>
          <a:xfrm>
            <a:off x="467544" y="179710"/>
            <a:ext cx="8455025" cy="987425"/>
          </a:xfrm>
        </p:spPr>
        <p:txBody>
          <a:bodyPr/>
          <a:lstStyle/>
          <a:p>
            <a:pPr algn="ctr"/>
            <a:r>
              <a:rPr lang="en-US" sz="2400" dirty="0" smtClean="0">
                <a:latin typeface="Times New Roman" pitchFamily="18" charset="0"/>
                <a:cs typeface="Times New Roman" pitchFamily="18" charset="0"/>
              </a:rPr>
              <a:t>A</a:t>
            </a:r>
            <a:r>
              <a:rPr lang="el-GR" sz="2400" dirty="0" smtClean="0">
                <a:latin typeface="Times New Roman" pitchFamily="18" charset="0"/>
                <a:cs typeface="Times New Roman" pitchFamily="18" charset="0"/>
              </a:rPr>
              <a:t>n </a:t>
            </a:r>
            <a:r>
              <a:rPr lang="el-GR" sz="2400" dirty="0" err="1" smtClean="0">
                <a:latin typeface="Times New Roman" pitchFamily="18" charset="0"/>
                <a:cs typeface="Times New Roman" pitchFamily="18" charset="0"/>
              </a:rPr>
              <a:t>extended</a:t>
            </a:r>
            <a:r>
              <a:rPr lang="el-GR" sz="2400" dirty="0" smtClean="0">
                <a:latin typeface="Times New Roman" pitchFamily="18" charset="0"/>
                <a:cs typeface="Times New Roman" pitchFamily="18" charset="0"/>
              </a:rPr>
              <a:t> </a:t>
            </a:r>
            <a:r>
              <a:rPr lang="el-GR" sz="2400" dirty="0" err="1" smtClean="0">
                <a:latin typeface="Times New Roman" pitchFamily="18" charset="0"/>
                <a:cs typeface="Times New Roman" pitchFamily="18" charset="0"/>
              </a:rPr>
              <a:t>version</a:t>
            </a:r>
            <a:r>
              <a:rPr lang="el-GR" sz="2400" dirty="0" smtClean="0">
                <a:latin typeface="Times New Roman" pitchFamily="18" charset="0"/>
                <a:cs typeface="Times New Roman" pitchFamily="18" charset="0"/>
              </a:rPr>
              <a:t> </a:t>
            </a:r>
            <a:r>
              <a:rPr lang="el-GR" sz="2400" dirty="0" err="1" smtClean="0">
                <a:latin typeface="Times New Roman" pitchFamily="18" charset="0"/>
                <a:cs typeface="Times New Roman" pitchFamily="18" charset="0"/>
              </a:rPr>
              <a:t>of</a:t>
            </a:r>
            <a:r>
              <a:rPr lang="el-GR" sz="2400" dirty="0" smtClean="0">
                <a:latin typeface="Times New Roman" pitchFamily="18" charset="0"/>
                <a:cs typeface="Times New Roman" pitchFamily="18" charset="0"/>
              </a:rPr>
              <a:t> </a:t>
            </a:r>
            <a:r>
              <a:rPr lang="el-GR" sz="2400" dirty="0" err="1" smtClean="0">
                <a:latin typeface="Times New Roman" pitchFamily="18" charset="0"/>
                <a:cs typeface="Times New Roman" pitchFamily="18" charset="0"/>
              </a:rPr>
              <a:t>the</a:t>
            </a:r>
            <a:r>
              <a:rPr lang="el-GR"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template </a:t>
            </a:r>
            <a:r>
              <a:rPr lang="en-US" sz="2400" dirty="0">
                <a:latin typeface="Times New Roman" pitchFamily="18" charset="0"/>
                <a:cs typeface="Times New Roman" pitchFamily="18" charset="0"/>
              </a:rPr>
              <a:t>send </a:t>
            </a:r>
            <a:r>
              <a:rPr lang="el-GR" sz="2400" dirty="0" smtClean="0">
                <a:latin typeface="Times New Roman" pitchFamily="18" charset="0"/>
                <a:cs typeface="Times New Roman" pitchFamily="18" charset="0"/>
              </a:rPr>
              <a:t>– </a:t>
            </a:r>
            <a:r>
              <a:rPr lang="el-GR" sz="2400" dirty="0" err="1" smtClean="0">
                <a:latin typeface="Times New Roman" pitchFamily="18" charset="0"/>
                <a:cs typeface="Times New Roman" pitchFamily="18" charset="0"/>
              </a:rPr>
              <a:t>May</a:t>
            </a:r>
            <a:r>
              <a:rPr lang="el-GR"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10</a:t>
            </a:r>
            <a:r>
              <a:rPr lang="en-US" sz="2400" baseline="30000" dirty="0" smtClean="0">
                <a:latin typeface="Times New Roman" pitchFamily="18" charset="0"/>
                <a:cs typeface="Times New Roman" pitchFamily="18" charset="0"/>
              </a:rPr>
              <a:t>th</a:t>
            </a:r>
            <a:r>
              <a:rPr lang="en-US" sz="24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
            </a:r>
            <a:br>
              <a:rPr lang="en-US" sz="1800" dirty="0" smtClean="0">
                <a:latin typeface="Times New Roman" pitchFamily="18" charset="0"/>
                <a:cs typeface="Times New Roman" pitchFamily="18" charset="0"/>
              </a:rPr>
            </a:br>
            <a:endParaRPr lang="el-GR"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234" name="Group 42"/>
          <p:cNvGraphicFramePr>
            <a:graphicFrameLocks noGrp="1"/>
          </p:cNvGraphicFramePr>
          <p:nvPr>
            <p:ph type="tbl" idx="1"/>
          </p:nvPr>
        </p:nvGraphicFramePr>
        <p:xfrm>
          <a:off x="179513" y="1331838"/>
          <a:ext cx="8611586" cy="4071685"/>
        </p:xfrm>
        <a:graphic>
          <a:graphicData uri="http://schemas.openxmlformats.org/drawingml/2006/table">
            <a:tbl>
              <a:tblPr/>
              <a:tblGrid>
                <a:gridCol w="763857"/>
                <a:gridCol w="2046088"/>
                <a:gridCol w="5801641"/>
              </a:tblGrid>
              <a:tr h="2611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Narrow" pitchFamily="34" charset="0"/>
                        </a:rPr>
                        <a:t>COUNTRY</a:t>
                      </a:r>
                      <a:endParaRPr kumimoji="0" lang="el-GR" sz="1100" b="1" i="0" u="none" strike="noStrike" cap="none" normalizeH="0" baseline="0" dirty="0" smtClean="0">
                        <a:ln>
                          <a:noFill/>
                        </a:ln>
                        <a:solidFill>
                          <a:schemeClr val="tx1"/>
                        </a:solidFill>
                        <a:effectLst/>
                        <a:latin typeface="Arial Narrow" pitchFamily="34" charset="0"/>
                      </a:endParaRPr>
                    </a:p>
                  </a:txBody>
                  <a:tcPr marT="37920" marB="379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smtClean="0">
                          <a:ln>
                            <a:noFill/>
                          </a:ln>
                          <a:solidFill>
                            <a:schemeClr val="tx1"/>
                          </a:solidFill>
                          <a:effectLst/>
                          <a:latin typeface="Arial Narrow" pitchFamily="34" charset="0"/>
                        </a:rPr>
                        <a:t>TITLE &amp; TYPE</a:t>
                      </a:r>
                      <a:endParaRPr kumimoji="0" lang="el-GR" sz="1100" b="1" i="0" u="none" strike="noStrike" cap="none" normalizeH="0" baseline="0" smtClean="0">
                        <a:ln>
                          <a:noFill/>
                        </a:ln>
                        <a:solidFill>
                          <a:schemeClr val="tx1"/>
                        </a:solidFill>
                        <a:effectLst/>
                        <a:latin typeface="Arial Narrow" pitchFamily="34" charset="0"/>
                      </a:endParaRPr>
                    </a:p>
                  </a:txBody>
                  <a:tcPr marT="37920" marB="37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smtClean="0">
                          <a:ln>
                            <a:noFill/>
                          </a:ln>
                          <a:solidFill>
                            <a:schemeClr val="tx1"/>
                          </a:solidFill>
                          <a:effectLst/>
                          <a:latin typeface="Arial Narrow" pitchFamily="34" charset="0"/>
                        </a:rPr>
                        <a:t>Brief description</a:t>
                      </a:r>
                      <a:endParaRPr kumimoji="0" lang="el-GR" sz="1100" b="1" i="0" u="none" strike="noStrike" cap="none" normalizeH="0" baseline="0" smtClean="0">
                        <a:ln>
                          <a:noFill/>
                        </a:ln>
                        <a:solidFill>
                          <a:schemeClr val="tx1"/>
                        </a:solidFill>
                        <a:effectLst/>
                        <a:latin typeface="Arial Narrow" pitchFamily="34" charset="0"/>
                      </a:endParaRPr>
                    </a:p>
                  </a:txBody>
                  <a:tcPr marT="37920" marB="37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47174">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100" b="1" i="0" u="none" strike="noStrike" cap="none" normalizeH="0" baseline="0" dirty="0" smtClean="0">
                          <a:ln>
                            <a:noFill/>
                          </a:ln>
                          <a:solidFill>
                            <a:schemeClr val="tx1"/>
                          </a:solidFill>
                          <a:effectLst/>
                          <a:latin typeface="Arial Narrow" pitchFamily="34" charset="0"/>
                        </a:rPr>
                        <a:t>ITALY</a:t>
                      </a:r>
                      <a:r>
                        <a:rPr kumimoji="0" lang="el-GR" sz="1100" b="0" i="0" u="none" strike="noStrike" cap="none" normalizeH="0" baseline="0" dirty="0" smtClean="0">
                          <a:ln>
                            <a:noFill/>
                          </a:ln>
                          <a:solidFill>
                            <a:schemeClr val="tx1"/>
                          </a:solidFill>
                          <a:effectLst/>
                          <a:latin typeface="Arial Narrow" pitchFamily="34" charset="0"/>
                        </a:rPr>
                        <a:t> </a:t>
                      </a:r>
                    </a:p>
                  </a:txBody>
                  <a:tcPr marT="37920" marB="379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100" b="1" i="0" u="none" strike="noStrike" cap="none" normalizeH="0" baseline="0" dirty="0" smtClean="0">
                          <a:ln>
                            <a:noFill/>
                          </a:ln>
                          <a:solidFill>
                            <a:schemeClr val="tx1"/>
                          </a:solidFill>
                          <a:effectLst/>
                          <a:latin typeface="Arial Narrow" pitchFamily="34" charset="0"/>
                        </a:rPr>
                        <a:t>STRATEGY_ A sustainable, active, primary prevention strategy for Cardiovascular Diseases in Italy for adults 50+</a:t>
                      </a:r>
                      <a:r>
                        <a:rPr kumimoji="0" lang="en-GB" sz="1100" b="0" i="0" u="none" strike="noStrike" cap="none" normalizeH="0" baseline="0" dirty="0" smtClean="0">
                          <a:ln>
                            <a:noFill/>
                          </a:ln>
                          <a:solidFill>
                            <a:schemeClr val="tx1"/>
                          </a:solidFill>
                          <a:effectLst/>
                          <a:latin typeface="Arial Narrow" pitchFamily="34" charset="0"/>
                        </a:rPr>
                        <a:t> </a:t>
                      </a:r>
                      <a:endParaRPr kumimoji="0" lang="el-GR" sz="1100" b="0" i="0" u="none" strike="noStrike" cap="none" normalizeH="0" baseline="0" dirty="0" smtClean="0">
                        <a:ln>
                          <a:noFill/>
                        </a:ln>
                        <a:solidFill>
                          <a:schemeClr val="tx1"/>
                        </a:solidFill>
                        <a:effectLst/>
                        <a:latin typeface="Arial Narrow" pitchFamily="34" charset="0"/>
                      </a:endParaRPr>
                    </a:p>
                  </a:txBody>
                  <a:tcPr marT="37920" marB="37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100" b="0" i="0" u="none" strike="noStrike" cap="none" normalizeH="0" baseline="0" dirty="0" smtClean="0">
                          <a:ln>
                            <a:noFill/>
                          </a:ln>
                          <a:solidFill>
                            <a:schemeClr val="tx1"/>
                          </a:solidFill>
                          <a:effectLst/>
                          <a:latin typeface="Arial Narrow" pitchFamily="34" charset="0"/>
                        </a:rPr>
                        <a:t>AIMS</a:t>
                      </a:r>
                      <a:br>
                        <a:rPr kumimoji="0" lang="en-GB" sz="1100" b="0" i="0" u="none" strike="noStrike" cap="none" normalizeH="0" baseline="0" dirty="0" smtClean="0">
                          <a:ln>
                            <a:noFill/>
                          </a:ln>
                          <a:solidFill>
                            <a:schemeClr val="tx1"/>
                          </a:solidFill>
                          <a:effectLst/>
                          <a:latin typeface="Arial Narrow" pitchFamily="34" charset="0"/>
                        </a:rPr>
                      </a:br>
                      <a:r>
                        <a:rPr kumimoji="0" lang="en-GB" sz="1100" b="0" i="0" u="none" strike="noStrike" cap="none" normalizeH="0" baseline="0" dirty="0" smtClean="0">
                          <a:ln>
                            <a:noFill/>
                          </a:ln>
                          <a:solidFill>
                            <a:schemeClr val="tx1"/>
                          </a:solidFill>
                          <a:effectLst/>
                          <a:latin typeface="Arial Narrow" pitchFamily="34" charset="0"/>
                        </a:rPr>
                        <a:t>1) To implement a national cardiovascular register </a:t>
                      </a:r>
                      <a:br>
                        <a:rPr kumimoji="0" lang="en-GB" sz="1100" b="0" i="0" u="none" strike="noStrike" cap="none" normalizeH="0" baseline="0" dirty="0" smtClean="0">
                          <a:ln>
                            <a:noFill/>
                          </a:ln>
                          <a:solidFill>
                            <a:schemeClr val="tx1"/>
                          </a:solidFill>
                          <a:effectLst/>
                          <a:latin typeface="Arial Narrow" pitchFamily="34" charset="0"/>
                        </a:rPr>
                      </a:br>
                      <a:r>
                        <a:rPr kumimoji="0" lang="en-GB" sz="1100" b="0" i="0" u="none" strike="noStrike" cap="none" normalizeH="0" baseline="0" dirty="0" smtClean="0">
                          <a:ln>
                            <a:noFill/>
                          </a:ln>
                          <a:solidFill>
                            <a:schemeClr val="tx1"/>
                          </a:solidFill>
                          <a:effectLst/>
                          <a:latin typeface="Arial Narrow" pitchFamily="34" charset="0"/>
                        </a:rPr>
                        <a:t>2) To describe risk factor distributions (health examination survey)</a:t>
                      </a:r>
                      <a:br>
                        <a:rPr kumimoji="0" lang="en-GB" sz="1100" b="0" i="0" u="none" strike="noStrike" cap="none" normalizeH="0" baseline="0" dirty="0" smtClean="0">
                          <a:ln>
                            <a:noFill/>
                          </a:ln>
                          <a:solidFill>
                            <a:schemeClr val="tx1"/>
                          </a:solidFill>
                          <a:effectLst/>
                          <a:latin typeface="Arial Narrow" pitchFamily="34" charset="0"/>
                        </a:rPr>
                      </a:br>
                      <a:r>
                        <a:rPr kumimoji="0" lang="en-GB" sz="1100" b="0" i="0" u="none" strike="noStrike" cap="none" normalizeH="0" baseline="0" dirty="0" smtClean="0">
                          <a:ln>
                            <a:noFill/>
                          </a:ln>
                          <a:solidFill>
                            <a:schemeClr val="tx1"/>
                          </a:solidFill>
                          <a:effectLst/>
                          <a:latin typeface="Arial Narrow" pitchFamily="34" charset="0"/>
                        </a:rPr>
                        <a:t>3) To estimate the cardiovascular risk of the Italian population and to implement the evaluation of cardiovascular risks in clinical practice</a:t>
                      </a:r>
                      <a:br>
                        <a:rPr kumimoji="0" lang="en-GB" sz="1100" b="0" i="0" u="none" strike="noStrike" cap="none" normalizeH="0" baseline="0" dirty="0" smtClean="0">
                          <a:ln>
                            <a:noFill/>
                          </a:ln>
                          <a:solidFill>
                            <a:schemeClr val="tx1"/>
                          </a:solidFill>
                          <a:effectLst/>
                          <a:latin typeface="Arial Narrow" pitchFamily="34" charset="0"/>
                        </a:rPr>
                      </a:br>
                      <a:r>
                        <a:rPr kumimoji="0" lang="en-GB" sz="1100" b="0" i="0" u="none" strike="noStrike" cap="none" normalizeH="0" baseline="0" dirty="0" smtClean="0">
                          <a:ln>
                            <a:noFill/>
                          </a:ln>
                          <a:solidFill>
                            <a:schemeClr val="tx1"/>
                          </a:solidFill>
                          <a:effectLst/>
                          <a:latin typeface="Arial Narrow" pitchFamily="34" charset="0"/>
                        </a:rPr>
                        <a:t>4) To evaluate through active call- , parameters and lifestyle of an asymptomatic population </a:t>
                      </a:r>
                      <a:br>
                        <a:rPr kumimoji="0" lang="en-GB" sz="1100" b="0" i="0" u="none" strike="noStrike" cap="none" normalizeH="0" baseline="0" dirty="0" smtClean="0">
                          <a:ln>
                            <a:noFill/>
                          </a:ln>
                          <a:solidFill>
                            <a:schemeClr val="tx1"/>
                          </a:solidFill>
                          <a:effectLst/>
                          <a:latin typeface="Arial Narrow" pitchFamily="34" charset="0"/>
                        </a:rPr>
                      </a:br>
                      <a:r>
                        <a:rPr kumimoji="0" lang="en-GB" sz="1100" b="0" i="0" u="none" strike="noStrike" cap="none" normalizeH="0" baseline="0" dirty="0" smtClean="0">
                          <a:ln>
                            <a:noFill/>
                          </a:ln>
                          <a:solidFill>
                            <a:schemeClr val="tx1"/>
                          </a:solidFill>
                          <a:effectLst/>
                          <a:latin typeface="Arial Narrow" pitchFamily="34" charset="0"/>
                        </a:rPr>
                        <a:t>5) To implement  the primary prevention programme  (counselling on smoking cessation, healthy diet, physical activity)</a:t>
                      </a:r>
                      <a:br>
                        <a:rPr kumimoji="0" lang="en-GB" sz="1100" b="0" i="0" u="none" strike="noStrike" cap="none" normalizeH="0" baseline="0" dirty="0" smtClean="0">
                          <a:ln>
                            <a:noFill/>
                          </a:ln>
                          <a:solidFill>
                            <a:schemeClr val="tx1"/>
                          </a:solidFill>
                          <a:effectLst/>
                          <a:latin typeface="Arial Narrow" pitchFamily="34" charset="0"/>
                        </a:rPr>
                      </a:br>
                      <a:r>
                        <a:rPr kumimoji="0" lang="el-GR" sz="1100" b="0" i="0" u="none" strike="noStrike" cap="none" normalizeH="0" baseline="0" dirty="0" smtClean="0">
                          <a:ln>
                            <a:noFill/>
                          </a:ln>
                          <a:solidFill>
                            <a:schemeClr val="tx1"/>
                          </a:solidFill>
                          <a:effectLst/>
                          <a:latin typeface="Arial Narrow" pitchFamily="34" charset="0"/>
                        </a:rPr>
                        <a:t/>
                      </a:r>
                      <a:br>
                        <a:rPr kumimoji="0" lang="el-GR" sz="1100" b="0" i="0" u="none" strike="noStrike" cap="none" normalizeH="0" baseline="0" dirty="0" smtClean="0">
                          <a:ln>
                            <a:noFill/>
                          </a:ln>
                          <a:solidFill>
                            <a:schemeClr val="tx1"/>
                          </a:solidFill>
                          <a:effectLst/>
                          <a:latin typeface="Arial Narrow" pitchFamily="34" charset="0"/>
                        </a:rPr>
                      </a:br>
                      <a:r>
                        <a:rPr kumimoji="0" lang="en-GB" sz="1100" b="0" i="0" u="none" strike="noStrike" cap="none" normalizeH="0" baseline="0" dirty="0" smtClean="0">
                          <a:ln>
                            <a:noFill/>
                          </a:ln>
                          <a:solidFill>
                            <a:schemeClr val="tx1"/>
                          </a:solidFill>
                          <a:effectLst/>
                          <a:latin typeface="Arial Narrow" pitchFamily="34" charset="0"/>
                        </a:rPr>
                        <a:t>Target group:  Asymptomatic men and women, aged 50 years, resident of the Local Health Authority  involved, were invited to join a cardiovascular disease prevention programme through  active call. Based on the interview results and the patient’s health conditions, the Health Operator does motivational counselling and proposes specific preventive interventions.  </a:t>
                      </a:r>
                      <a:r>
                        <a:rPr kumimoji="0" lang="en-GB" sz="1100" b="1" i="0" u="none" strike="noStrike" cap="none" normalizeH="0" baseline="0" dirty="0" smtClean="0">
                          <a:ln>
                            <a:noFill/>
                          </a:ln>
                          <a:solidFill>
                            <a:schemeClr val="tx1"/>
                          </a:solidFill>
                          <a:effectLst/>
                          <a:latin typeface="Arial Narrow" pitchFamily="34" charset="0"/>
                        </a:rPr>
                        <a:t>The health courses  are organised with GPs, local authorities, cultural and voluntary associations and consist: no smoking groups, walking groups, nutritional groups and individual nutritional counselling.</a:t>
                      </a:r>
                      <a:r>
                        <a:rPr kumimoji="0" lang="el-GR" sz="1100" b="1" i="0" u="none" strike="noStrike" cap="none" normalizeH="0" baseline="0" dirty="0" smtClean="0">
                          <a:ln>
                            <a:noFill/>
                          </a:ln>
                          <a:solidFill>
                            <a:schemeClr val="tx1"/>
                          </a:solidFill>
                          <a:effectLst/>
                          <a:latin typeface="Arial Narrow" pitchFamily="34" charset="0"/>
                        </a:rPr>
                        <a:t> </a:t>
                      </a:r>
                    </a:p>
                  </a:txBody>
                  <a:tcPr marT="37920" marB="37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20107">
                <a:tc vMerge="1">
                  <a:txBody>
                    <a:bodyPr/>
                    <a:lstStyle/>
                    <a:p>
                      <a:endParaRPr lang="el-GR"/>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100" b="1" i="0" u="none" strike="noStrike" cap="none" normalizeH="0" baseline="0" smtClean="0">
                          <a:ln>
                            <a:noFill/>
                          </a:ln>
                          <a:solidFill>
                            <a:schemeClr val="tx1"/>
                          </a:solidFill>
                          <a:effectLst/>
                          <a:latin typeface="Arial Narrow" pitchFamily="34" charset="0"/>
                        </a:rPr>
                        <a:t>POLICY_ Workplace Health Promotion - Lombardy WHP Network</a:t>
                      </a:r>
                      <a:r>
                        <a:rPr kumimoji="0" lang="el-GR" sz="1100" b="0" i="0" u="none" strike="noStrike" cap="none" normalizeH="0" baseline="0" smtClean="0">
                          <a:ln>
                            <a:noFill/>
                          </a:ln>
                          <a:solidFill>
                            <a:schemeClr val="tx1"/>
                          </a:solidFill>
                          <a:effectLst/>
                          <a:latin typeface="Arial Narrow" pitchFamily="34" charset="0"/>
                        </a:rPr>
                        <a:t> </a:t>
                      </a:r>
                    </a:p>
                  </a:txBody>
                  <a:tcPr marT="37920" marB="37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100" b="0" i="0" u="none" strike="noStrike" cap="none" normalizeH="0" baseline="0" dirty="0" smtClean="0">
                          <a:ln>
                            <a:noFill/>
                          </a:ln>
                          <a:solidFill>
                            <a:schemeClr val="tx1"/>
                          </a:solidFill>
                          <a:effectLst/>
                          <a:latin typeface="Arial Narrow" pitchFamily="34" charset="0"/>
                        </a:rPr>
                        <a:t>Implemented by member companies  Lombardy Workplace Health Promotion Network. </a:t>
                      </a:r>
                      <a:r>
                        <a:rPr kumimoji="0" lang="en-GB" sz="1100" b="1" i="0" u="none" strike="noStrike" cap="none" normalizeH="0" baseline="0" dirty="0" smtClean="0">
                          <a:ln>
                            <a:noFill/>
                          </a:ln>
                          <a:solidFill>
                            <a:schemeClr val="tx1"/>
                          </a:solidFill>
                          <a:effectLst/>
                          <a:latin typeface="Arial Narrow" pitchFamily="34" charset="0"/>
                        </a:rPr>
                        <a:t>Improvement in work organization and working environment and  encouragement for staff to take part in healthy activities. </a:t>
                      </a:r>
                      <a:r>
                        <a:rPr kumimoji="0" lang="en-GB" sz="1100" b="0" i="0" u="none" strike="noStrike" cap="none" normalizeH="0" baseline="0" dirty="0" smtClean="0">
                          <a:ln>
                            <a:noFill/>
                          </a:ln>
                          <a:solidFill>
                            <a:schemeClr val="tx1"/>
                          </a:solidFill>
                          <a:effectLst/>
                          <a:latin typeface="Arial Narrow" pitchFamily="34" charset="0"/>
                        </a:rPr>
                        <a:t>Member companies implemented good practice activities over three years and 4 new activities every year to maintain the "Workplace Health Promotion Site"-logo. The areas of good practice are: nutrition, tobacco, physical activity, road safety, alcohol and substances, and well-being.</a:t>
                      </a:r>
                      <a:r>
                        <a:rPr kumimoji="0" lang="el-GR" sz="1100" b="0" i="0" u="none" strike="noStrike" cap="none" normalizeH="0" baseline="0" dirty="0" smtClean="0">
                          <a:ln>
                            <a:noFill/>
                          </a:ln>
                          <a:solidFill>
                            <a:schemeClr val="tx1"/>
                          </a:solidFill>
                          <a:effectLst/>
                          <a:latin typeface="Arial Narrow" pitchFamily="34" charset="0"/>
                        </a:rPr>
                        <a:t> </a:t>
                      </a:r>
                    </a:p>
                  </a:txBody>
                  <a:tcPr marT="37920" marB="37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229" name="Group 109"/>
          <p:cNvGraphicFramePr>
            <a:graphicFrameLocks noGrp="1"/>
          </p:cNvGraphicFramePr>
          <p:nvPr>
            <p:ph type="tbl" idx="1"/>
          </p:nvPr>
        </p:nvGraphicFramePr>
        <p:xfrm>
          <a:off x="179512" y="1403846"/>
          <a:ext cx="8784976" cy="4026680"/>
        </p:xfrm>
        <a:graphic>
          <a:graphicData uri="http://schemas.openxmlformats.org/drawingml/2006/table">
            <a:tbl>
              <a:tblPr/>
              <a:tblGrid>
                <a:gridCol w="864097"/>
                <a:gridCol w="1818367"/>
                <a:gridCol w="6102512"/>
              </a:tblGrid>
              <a:tr h="24519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Narrow" pitchFamily="34" charset="0"/>
                        </a:rPr>
                        <a:t>COUNTRY</a:t>
                      </a:r>
                      <a:endParaRPr kumimoji="0" lang="el-GR" sz="1100" b="1" i="0" u="none" strike="noStrike" cap="none" normalizeH="0" baseline="0" dirty="0" smtClean="0">
                        <a:ln>
                          <a:noFill/>
                        </a:ln>
                        <a:solidFill>
                          <a:schemeClr val="tx1"/>
                        </a:solidFill>
                        <a:effectLst/>
                        <a:latin typeface="Arial Narrow" pitchFamily="34" charset="0"/>
                      </a:endParaRPr>
                    </a:p>
                  </a:txBody>
                  <a:tcPr marT="37920" marB="379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Narrow" pitchFamily="34" charset="0"/>
                        </a:rPr>
                        <a:t>TITLE &amp; TYPE</a:t>
                      </a:r>
                      <a:endParaRPr kumimoji="0" lang="el-GR" sz="1100" b="1" i="0" u="none" strike="noStrike" cap="none" normalizeH="0" baseline="0" dirty="0" smtClean="0">
                        <a:ln>
                          <a:noFill/>
                        </a:ln>
                        <a:solidFill>
                          <a:schemeClr val="tx1"/>
                        </a:solidFill>
                        <a:effectLst/>
                        <a:latin typeface="Arial Narrow" pitchFamily="34" charset="0"/>
                      </a:endParaRPr>
                    </a:p>
                  </a:txBody>
                  <a:tcPr marT="37920" marB="37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smtClean="0">
                          <a:ln>
                            <a:noFill/>
                          </a:ln>
                          <a:solidFill>
                            <a:schemeClr val="tx1"/>
                          </a:solidFill>
                          <a:effectLst/>
                          <a:latin typeface="Arial Narrow" pitchFamily="34" charset="0"/>
                        </a:rPr>
                        <a:t>Brief description</a:t>
                      </a:r>
                      <a:endParaRPr kumimoji="0" lang="el-GR" sz="1100" b="1" i="0" u="none" strike="noStrike" cap="none" normalizeH="0" baseline="0" smtClean="0">
                        <a:ln>
                          <a:noFill/>
                        </a:ln>
                        <a:solidFill>
                          <a:schemeClr val="tx1"/>
                        </a:solidFill>
                        <a:effectLst/>
                        <a:latin typeface="Arial Narrow" pitchFamily="34" charset="0"/>
                      </a:endParaRPr>
                    </a:p>
                  </a:txBody>
                  <a:tcPr marT="37920" marB="37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12972">
                <a:tc row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Narrow" pitchFamily="34" charset="0"/>
                        </a:rPr>
                        <a:t>PORTUGAL</a:t>
                      </a:r>
                      <a:endParaRPr kumimoji="0" lang="el-GR" sz="1100" b="1" i="0" u="none" strike="noStrike" cap="none" normalizeH="0" baseline="0" dirty="0" smtClean="0">
                        <a:ln>
                          <a:noFill/>
                        </a:ln>
                        <a:solidFill>
                          <a:schemeClr val="tx1"/>
                        </a:solidFill>
                        <a:effectLst/>
                        <a:latin typeface="Arial Narrow" pitchFamily="34" charset="0"/>
                      </a:endParaRPr>
                    </a:p>
                  </a:txBody>
                  <a:tcPr marT="37920" marB="379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100" b="1" i="0" u="none" strike="noStrike" cap="none" normalizeH="0" baseline="0" dirty="0" err="1" smtClean="0">
                          <a:ln>
                            <a:noFill/>
                          </a:ln>
                          <a:solidFill>
                            <a:schemeClr val="tx1"/>
                          </a:solidFill>
                          <a:effectLst/>
                          <a:latin typeface="Arial Narrow" pitchFamily="34" charset="0"/>
                        </a:rPr>
                        <a:t>POLICY_National</a:t>
                      </a:r>
                      <a:r>
                        <a:rPr kumimoji="0" lang="en-GB" sz="1100" b="1" i="0" u="none" strike="noStrike" cap="none" normalizeH="0" baseline="0" dirty="0" smtClean="0">
                          <a:ln>
                            <a:noFill/>
                          </a:ln>
                          <a:solidFill>
                            <a:schemeClr val="tx1"/>
                          </a:solidFill>
                          <a:effectLst/>
                          <a:latin typeface="Arial Narrow" pitchFamily="34" charset="0"/>
                        </a:rPr>
                        <a:t> Programme for the Promotion of Healthy Eating (PNPAS) </a:t>
                      </a:r>
                      <a:endParaRPr kumimoji="0" lang="el-GR" sz="1100" b="1" i="0" u="none" strike="noStrike" cap="none" normalizeH="0" baseline="0" dirty="0" smtClean="0">
                        <a:ln>
                          <a:noFill/>
                        </a:ln>
                        <a:solidFill>
                          <a:schemeClr val="tx1"/>
                        </a:solidFill>
                        <a:effectLst/>
                        <a:latin typeface="Arial Narrow" pitchFamily="34" charset="0"/>
                      </a:endParaRPr>
                    </a:p>
                  </a:txBody>
                  <a:tcPr marT="37920" marB="37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100" b="1" i="0" u="none" strike="noStrike" cap="none" normalizeH="0" baseline="0" dirty="0" smtClean="0">
                          <a:ln>
                            <a:noFill/>
                          </a:ln>
                          <a:solidFill>
                            <a:schemeClr val="tx1"/>
                          </a:solidFill>
                          <a:effectLst/>
                          <a:latin typeface="Arial Narrow" pitchFamily="34" charset="0"/>
                        </a:rPr>
                        <a:t>A national policy for healthy eating.</a:t>
                      </a:r>
                      <a:r>
                        <a:rPr kumimoji="0" lang="el-GR" sz="1100" b="0" i="0" u="none" strike="noStrike" cap="none" normalizeH="0" baseline="0" dirty="0" smtClean="0">
                          <a:ln>
                            <a:noFill/>
                          </a:ln>
                          <a:solidFill>
                            <a:schemeClr val="tx1"/>
                          </a:solidFill>
                          <a:effectLst/>
                          <a:latin typeface="Arial Narrow" pitchFamily="34" charset="0"/>
                        </a:rPr>
                        <a:t> </a:t>
                      </a:r>
                      <a:r>
                        <a:rPr kumimoji="0" lang="en-GB" sz="1100" b="0" i="0" u="none" strike="noStrike" cap="none" normalizeH="0" baseline="0" dirty="0" smtClean="0">
                          <a:ln>
                            <a:noFill/>
                          </a:ln>
                          <a:solidFill>
                            <a:schemeClr val="tx1"/>
                          </a:solidFill>
                          <a:effectLst/>
                          <a:latin typeface="Arial Narrow" pitchFamily="34" charset="0"/>
                        </a:rPr>
                        <a:t>Five general goals:</a:t>
                      </a:r>
                      <a:br>
                        <a:rPr kumimoji="0" lang="en-GB" sz="1100" b="0" i="0" u="none" strike="noStrike" cap="none" normalizeH="0" baseline="0" dirty="0" smtClean="0">
                          <a:ln>
                            <a:noFill/>
                          </a:ln>
                          <a:solidFill>
                            <a:schemeClr val="tx1"/>
                          </a:solidFill>
                          <a:effectLst/>
                          <a:latin typeface="Arial Narrow" pitchFamily="34" charset="0"/>
                        </a:rPr>
                      </a:br>
                      <a:r>
                        <a:rPr kumimoji="0" lang="en-GB" sz="1100" b="0" i="0" u="none" strike="noStrike" cap="none" normalizeH="0" baseline="0" dirty="0" smtClean="0">
                          <a:ln>
                            <a:noFill/>
                          </a:ln>
                          <a:solidFill>
                            <a:schemeClr val="tx1"/>
                          </a:solidFill>
                          <a:effectLst/>
                          <a:latin typeface="Arial Narrow" pitchFamily="34" charset="0"/>
                        </a:rPr>
                        <a:t>a) To increase the knowledge about food consumption by Portuguese population, its determinants and consequences.</a:t>
                      </a:r>
                      <a:br>
                        <a:rPr kumimoji="0" lang="en-GB" sz="1100" b="0" i="0" u="none" strike="noStrike" cap="none" normalizeH="0" baseline="0" dirty="0" smtClean="0">
                          <a:ln>
                            <a:noFill/>
                          </a:ln>
                          <a:solidFill>
                            <a:schemeClr val="tx1"/>
                          </a:solidFill>
                          <a:effectLst/>
                          <a:latin typeface="Arial Narrow" pitchFamily="34" charset="0"/>
                        </a:rPr>
                      </a:br>
                      <a:r>
                        <a:rPr kumimoji="0" lang="en-GB" sz="1100" b="0" i="0" u="none" strike="noStrike" cap="none" normalizeH="0" baseline="0" dirty="0" smtClean="0">
                          <a:ln>
                            <a:noFill/>
                          </a:ln>
                          <a:solidFill>
                            <a:schemeClr val="tx1"/>
                          </a:solidFill>
                          <a:effectLst/>
                          <a:latin typeface="Arial Narrow" pitchFamily="34" charset="0"/>
                        </a:rPr>
                        <a:t>b) To modify the availability of certain foods, namely in schools, workplaces and public spaces.</a:t>
                      </a:r>
                      <a:br>
                        <a:rPr kumimoji="0" lang="en-GB" sz="1100" b="0" i="0" u="none" strike="noStrike" cap="none" normalizeH="0" baseline="0" dirty="0" smtClean="0">
                          <a:ln>
                            <a:noFill/>
                          </a:ln>
                          <a:solidFill>
                            <a:schemeClr val="tx1"/>
                          </a:solidFill>
                          <a:effectLst/>
                          <a:latin typeface="Arial Narrow" pitchFamily="34" charset="0"/>
                        </a:rPr>
                      </a:br>
                      <a:r>
                        <a:rPr kumimoji="0" lang="en-GB" sz="1100" b="0" i="0" u="none" strike="noStrike" cap="none" normalizeH="0" baseline="0" dirty="0" smtClean="0">
                          <a:ln>
                            <a:noFill/>
                          </a:ln>
                          <a:solidFill>
                            <a:schemeClr val="tx1"/>
                          </a:solidFill>
                          <a:effectLst/>
                          <a:latin typeface="Arial Narrow" pitchFamily="34" charset="0"/>
                        </a:rPr>
                        <a:t>c) To inform and empower the population in general, especially the most disadvantaged groups, on how to purchase, cook and store healthy foods.</a:t>
                      </a:r>
                      <a:br>
                        <a:rPr kumimoji="0" lang="en-GB" sz="1100" b="0" i="0" u="none" strike="noStrike" cap="none" normalizeH="0" baseline="0" dirty="0" smtClean="0">
                          <a:ln>
                            <a:noFill/>
                          </a:ln>
                          <a:solidFill>
                            <a:schemeClr val="tx1"/>
                          </a:solidFill>
                          <a:effectLst/>
                          <a:latin typeface="Arial Narrow" pitchFamily="34" charset="0"/>
                        </a:rPr>
                      </a:br>
                      <a:r>
                        <a:rPr kumimoji="0" lang="en-GB" sz="1100" b="0" i="0" u="none" strike="noStrike" cap="none" normalizeH="0" baseline="0" dirty="0" smtClean="0">
                          <a:ln>
                            <a:noFill/>
                          </a:ln>
                          <a:solidFill>
                            <a:schemeClr val="tx1"/>
                          </a:solidFill>
                          <a:effectLst/>
                          <a:latin typeface="Arial Narrow" pitchFamily="34" charset="0"/>
                        </a:rPr>
                        <a:t>d) To identify and promote cross-cutting actions to encourage the consumption of good nutritional quality foods in coordination and integrated with other public and private sectors, namely in the areas of agriculture, sports, environment, education, social security and municipalities. </a:t>
                      </a:r>
                      <a:br>
                        <a:rPr kumimoji="0" lang="en-GB" sz="1100" b="0" i="0" u="none" strike="noStrike" cap="none" normalizeH="0" baseline="0" dirty="0" smtClean="0">
                          <a:ln>
                            <a:noFill/>
                          </a:ln>
                          <a:solidFill>
                            <a:schemeClr val="tx1"/>
                          </a:solidFill>
                          <a:effectLst/>
                          <a:latin typeface="Arial Narrow" pitchFamily="34" charset="0"/>
                        </a:rPr>
                      </a:br>
                      <a:r>
                        <a:rPr kumimoji="0" lang="en-GB" sz="1100" b="0" i="0" u="none" strike="noStrike" cap="none" normalizeH="0" baseline="0" dirty="0" smtClean="0">
                          <a:ln>
                            <a:noFill/>
                          </a:ln>
                          <a:solidFill>
                            <a:schemeClr val="tx1"/>
                          </a:solidFill>
                          <a:effectLst/>
                          <a:latin typeface="Arial Narrow" pitchFamily="34" charset="0"/>
                        </a:rPr>
                        <a:t>e) To improve the qualification and mode of action of the different professionals who, through their activity, may influence knowledge, attitudes and behaviours in the food area.</a:t>
                      </a:r>
                      <a:endParaRPr kumimoji="0" lang="el-GR" sz="1100" b="0" i="0" u="none" strike="noStrike" cap="none" normalizeH="0" baseline="0" dirty="0" smtClean="0">
                        <a:ln>
                          <a:noFill/>
                        </a:ln>
                        <a:solidFill>
                          <a:schemeClr val="tx1"/>
                        </a:solidFill>
                        <a:effectLst/>
                        <a:latin typeface="Arial Narrow" pitchFamily="34" charset="0"/>
                      </a:endParaRPr>
                    </a:p>
                  </a:txBody>
                  <a:tcPr marT="37920" marB="37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93752">
                <a:tc vMerge="1">
                  <a:txBody>
                    <a:bodyPr/>
                    <a:lstStyle/>
                    <a:p>
                      <a:endParaRPr lang="el-GR"/>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100" b="1" i="0" u="none" strike="noStrike" cap="none" normalizeH="0" baseline="0" dirty="0" smtClean="0">
                          <a:ln>
                            <a:noFill/>
                          </a:ln>
                          <a:solidFill>
                            <a:srgbClr val="000000"/>
                          </a:solidFill>
                          <a:effectLst/>
                          <a:latin typeface="Arial Narrow" pitchFamily="34" charset="0"/>
                          <a:cs typeface="Times New Roman" pitchFamily="18" charset="0"/>
                        </a:rPr>
                        <a:t>I</a:t>
                      </a:r>
                      <a:r>
                        <a:rPr kumimoji="0" lang="el-GR" sz="1100" b="1" i="0" u="none" strike="noStrike" cap="none" normalizeH="0" baseline="0" dirty="0" smtClean="0">
                          <a:ln>
                            <a:noFill/>
                          </a:ln>
                          <a:solidFill>
                            <a:srgbClr val="000000"/>
                          </a:solidFill>
                          <a:effectLst/>
                          <a:latin typeface="Arial Narrow" pitchFamily="34" charset="0"/>
                          <a:cs typeface="Times New Roman" pitchFamily="18" charset="0"/>
                        </a:rPr>
                        <a:t>NTERVENTION</a:t>
                      </a:r>
                      <a:r>
                        <a:rPr kumimoji="0" lang="en-GB" sz="1100" b="1" i="0" u="none" strike="noStrike" cap="none" normalizeH="0" baseline="0" dirty="0" smtClean="0">
                          <a:ln>
                            <a:noFill/>
                          </a:ln>
                          <a:solidFill>
                            <a:srgbClr val="000000"/>
                          </a:solidFill>
                          <a:effectLst/>
                          <a:latin typeface="Arial Narrow" pitchFamily="34" charset="0"/>
                          <a:cs typeface="Times New Roman" pitchFamily="18" charset="0"/>
                        </a:rPr>
                        <a:t> on Diabetes Prevention and Screening in vulnerable population of the Metropolitan Lisbon Area.  </a:t>
                      </a:r>
                      <a:endParaRPr kumimoji="0" lang="el-GR" sz="1100" b="1" i="0" u="none" strike="noStrike" cap="none" normalizeH="0" baseline="0" dirty="0" smtClean="0">
                        <a:ln>
                          <a:noFill/>
                        </a:ln>
                        <a:solidFill>
                          <a:srgbClr val="000000"/>
                        </a:solidFill>
                        <a:effectLst/>
                        <a:latin typeface="Arial Narrow" pitchFamily="34" charset="0"/>
                        <a:cs typeface="Times New Roman" pitchFamily="18" charset="0"/>
                      </a:endParaRPr>
                    </a:p>
                  </a:txBody>
                  <a:tcPr marT="37920" marB="37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100" b="0" i="0" u="none" strike="noStrike" cap="none" normalizeH="0" baseline="0" dirty="0" smtClean="0">
                          <a:ln>
                            <a:noFill/>
                          </a:ln>
                          <a:solidFill>
                            <a:srgbClr val="000000"/>
                          </a:solidFill>
                          <a:effectLst/>
                          <a:latin typeface="Arial Narrow" pitchFamily="34" charset="0"/>
                          <a:cs typeface="Times New Roman" pitchFamily="18" charset="0"/>
                        </a:rPr>
                        <a:t>Activities included </a:t>
                      </a:r>
                      <a:r>
                        <a:rPr kumimoji="0" lang="en-GB" sz="1100" b="1" i="0" u="none" strike="noStrike" cap="none" normalizeH="0" baseline="0" dirty="0" smtClean="0">
                          <a:ln>
                            <a:noFill/>
                          </a:ln>
                          <a:solidFill>
                            <a:srgbClr val="000000"/>
                          </a:solidFill>
                          <a:effectLst/>
                          <a:latin typeface="Arial Narrow" pitchFamily="34" charset="0"/>
                          <a:cs typeface="Times New Roman" pitchFamily="18" charset="0"/>
                        </a:rPr>
                        <a:t>training sessions about diabetes prevention and management for both healthcare and social care professionals, sessions about diabetes prevention and healthy lifestyles promotion for the adult population, </a:t>
                      </a:r>
                      <a:r>
                        <a:rPr kumimoji="0" lang="en-GB" sz="1100" b="0" i="0" u="none" strike="noStrike" cap="none" normalizeH="0" baseline="0" dirty="0" smtClean="0">
                          <a:ln>
                            <a:noFill/>
                          </a:ln>
                          <a:solidFill>
                            <a:srgbClr val="000000"/>
                          </a:solidFill>
                          <a:effectLst/>
                          <a:latin typeface="Arial Narrow" pitchFamily="34" charset="0"/>
                          <a:cs typeface="Times New Roman" pitchFamily="18" charset="0"/>
                        </a:rPr>
                        <a:t>and diabetes risk screening sessions also for the general</a:t>
                      </a:r>
                      <a:r>
                        <a:rPr kumimoji="0" lang="el-GR" sz="1100" b="0" i="0" u="none" strike="noStrike" cap="none" normalizeH="0" baseline="0" dirty="0" smtClean="0">
                          <a:ln>
                            <a:noFill/>
                          </a:ln>
                          <a:solidFill>
                            <a:srgbClr val="000000"/>
                          </a:solidFill>
                          <a:effectLst/>
                          <a:latin typeface="Arial Narrow" pitchFamily="34" charset="0"/>
                          <a:cs typeface="Times New Roman" pitchFamily="18" charset="0"/>
                        </a:rPr>
                        <a:t> </a:t>
                      </a:r>
                      <a:r>
                        <a:rPr kumimoji="0" lang="el-GR" sz="1100" b="0" i="0" u="none" strike="noStrike" cap="none" normalizeH="0" baseline="0" dirty="0" err="1" smtClean="0">
                          <a:ln>
                            <a:noFill/>
                          </a:ln>
                          <a:solidFill>
                            <a:srgbClr val="000000"/>
                          </a:solidFill>
                          <a:effectLst/>
                          <a:latin typeface="Arial Narrow" pitchFamily="34" charset="0"/>
                          <a:cs typeface="Times New Roman" pitchFamily="18" charset="0"/>
                        </a:rPr>
                        <a:t>population</a:t>
                      </a:r>
                      <a:r>
                        <a:rPr kumimoji="0" lang="el-GR" sz="1100" b="0" i="0" u="none" strike="noStrike" cap="none" normalizeH="0" baseline="0" dirty="0" smtClean="0">
                          <a:ln>
                            <a:noFill/>
                          </a:ln>
                          <a:solidFill>
                            <a:srgbClr val="000000"/>
                          </a:solidFill>
                          <a:effectLst/>
                          <a:latin typeface="Arial Narrow" pitchFamily="34" charset="0"/>
                          <a:cs typeface="Times New Roman" pitchFamily="18" charset="0"/>
                        </a:rPr>
                        <a:t>. </a:t>
                      </a:r>
                      <a:r>
                        <a:rPr kumimoji="0" lang="en-GB" sz="1100" b="0" i="0" u="none" strike="noStrike" cap="none" normalizeH="0" baseline="0" dirty="0" smtClean="0">
                          <a:ln>
                            <a:noFill/>
                          </a:ln>
                          <a:solidFill>
                            <a:srgbClr val="000000"/>
                          </a:solidFill>
                          <a:effectLst/>
                          <a:latin typeface="Arial Narrow" pitchFamily="34" charset="0"/>
                          <a:cs typeface="Times New Roman" pitchFamily="18" charset="0"/>
                        </a:rPr>
                        <a:t>Developed to address the needs of vulnerable urban populations, with concomitant reduced access to healthcare, in regards to diabetes prevention and screening/diagnosis. </a:t>
                      </a:r>
                      <a:endParaRPr kumimoji="0" lang="el-GR" sz="1100" b="0" i="0" u="none" strike="noStrike" cap="none" normalizeH="0" baseline="0" dirty="0" smtClean="0">
                        <a:ln>
                          <a:noFill/>
                        </a:ln>
                        <a:solidFill>
                          <a:srgbClr val="000000"/>
                        </a:solidFill>
                        <a:effectLst/>
                        <a:latin typeface="Arial Narrow" pitchFamily="34" charset="0"/>
                        <a:cs typeface="Times New Roman" pitchFamily="18" charset="0"/>
                      </a:endParaRPr>
                    </a:p>
                  </a:txBody>
                  <a:tcPr marT="37920" marB="37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3584">
                <a:tc vMerge="1">
                  <a:txBody>
                    <a:bodyPr/>
                    <a:lstStyle/>
                    <a:p>
                      <a:endParaRPr lang="el-GR"/>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100" b="1" i="0" u="none" strike="noStrike" cap="none" normalizeH="0" baseline="0" dirty="0" smtClean="0">
                          <a:ln>
                            <a:noFill/>
                          </a:ln>
                          <a:solidFill>
                            <a:srgbClr val="000000"/>
                          </a:solidFill>
                          <a:effectLst/>
                          <a:latin typeface="Arial Narrow" pitchFamily="34" charset="0"/>
                          <a:cs typeface="Times New Roman" pitchFamily="18" charset="0"/>
                        </a:rPr>
                        <a:t>INTERVENTION_</a:t>
                      </a:r>
                      <a:r>
                        <a:rPr kumimoji="0" lang="en-GB" sz="1100" b="1" i="0" u="none" strike="noStrike" cap="none" normalizeH="0" baseline="0" dirty="0" smtClean="0">
                          <a:ln>
                            <a:noFill/>
                          </a:ln>
                          <a:solidFill>
                            <a:srgbClr val="000000"/>
                          </a:solidFill>
                          <a:effectLst/>
                          <a:latin typeface="Arial Narrow" pitchFamily="34" charset="0"/>
                          <a:cs typeface="Times New Roman" pitchFamily="18" charset="0"/>
                        </a:rPr>
                        <a:t>Up-to-date health - Running and Walking </a:t>
                      </a:r>
                      <a:r>
                        <a:rPr kumimoji="0" lang="el-GR" sz="1100" b="1" i="0" u="none" strike="noStrike" cap="none" normalizeH="0" baseline="0" dirty="0" smtClean="0">
                          <a:ln>
                            <a:noFill/>
                          </a:ln>
                          <a:solidFill>
                            <a:srgbClr val="000000"/>
                          </a:solidFill>
                          <a:effectLst/>
                          <a:latin typeface="Arial Narrow" pitchFamily="34" charset="0"/>
                          <a:cs typeface="Times New Roman" pitchFamily="18" charset="0"/>
                        </a:rPr>
                        <a:t> </a:t>
                      </a:r>
                      <a:r>
                        <a:rPr kumimoji="0" lang="en-GB" sz="1100" b="1" i="0" u="none" strike="noStrike" cap="none" normalizeH="0" baseline="0" dirty="0" err="1" smtClean="0">
                          <a:ln>
                            <a:noFill/>
                          </a:ln>
                          <a:solidFill>
                            <a:srgbClr val="000000"/>
                          </a:solidFill>
                          <a:effectLst/>
                          <a:latin typeface="Arial Narrow" pitchFamily="34" charset="0"/>
                          <a:cs typeface="Times New Roman" pitchFamily="18" charset="0"/>
                        </a:rPr>
                        <a:t>Center</a:t>
                      </a:r>
                      <a:r>
                        <a:rPr kumimoji="0" lang="en-GB" sz="1100" b="1" i="0" u="none" strike="noStrike" cap="none" normalizeH="0" baseline="0" dirty="0" smtClean="0">
                          <a:ln>
                            <a:noFill/>
                          </a:ln>
                          <a:solidFill>
                            <a:srgbClr val="000000"/>
                          </a:solidFill>
                          <a:effectLst/>
                          <a:latin typeface="Arial Narrow" pitchFamily="34" charset="0"/>
                          <a:cs typeface="Times New Roman" pitchFamily="18" charset="0"/>
                        </a:rPr>
                        <a:t> in </a:t>
                      </a:r>
                      <a:r>
                        <a:rPr kumimoji="0" lang="en-GB" sz="1100" b="1" i="0" u="none" strike="noStrike" cap="none" normalizeH="0" baseline="0" dirty="0" err="1" smtClean="0">
                          <a:ln>
                            <a:noFill/>
                          </a:ln>
                          <a:solidFill>
                            <a:srgbClr val="000000"/>
                          </a:solidFill>
                          <a:effectLst/>
                          <a:latin typeface="Arial Narrow" pitchFamily="34" charset="0"/>
                          <a:cs typeface="Times New Roman" pitchFamily="18" charset="0"/>
                        </a:rPr>
                        <a:t>Tondela</a:t>
                      </a:r>
                      <a:endParaRPr kumimoji="0" lang="el-GR" sz="1100" b="1" i="0" u="none" strike="noStrike" cap="none" normalizeH="0" baseline="0" dirty="0" smtClean="0">
                        <a:ln>
                          <a:noFill/>
                        </a:ln>
                        <a:solidFill>
                          <a:srgbClr val="000000"/>
                        </a:solidFill>
                        <a:effectLst/>
                        <a:latin typeface="Arial Narrow" pitchFamily="34" charset="0"/>
                        <a:cs typeface="Times New Roman" pitchFamily="18" charset="0"/>
                      </a:endParaRPr>
                    </a:p>
                  </a:txBody>
                  <a:tcPr marT="37920" marB="37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100" b="0" i="0" u="none" strike="noStrike" cap="none" normalizeH="0" baseline="0" dirty="0" smtClean="0">
                          <a:ln>
                            <a:noFill/>
                          </a:ln>
                          <a:solidFill>
                            <a:schemeClr val="tx1"/>
                          </a:solidFill>
                          <a:effectLst/>
                          <a:latin typeface="Arial Narrow" pitchFamily="34" charset="0"/>
                        </a:rPr>
                        <a:t>Aim is to promote healthy lifestyles fighting physical inactivity, isolation and loneliness. </a:t>
                      </a:r>
                      <a:r>
                        <a:rPr kumimoji="0" lang="el-GR" sz="1100" b="1" i="0" u="none" strike="noStrike" cap="none" normalizeH="0" baseline="0" dirty="0" smtClean="0">
                          <a:ln>
                            <a:noFill/>
                          </a:ln>
                          <a:solidFill>
                            <a:schemeClr val="tx1"/>
                          </a:solidFill>
                          <a:effectLst/>
                          <a:latin typeface="Arial Narrow" pitchFamily="34" charset="0"/>
                        </a:rPr>
                        <a:t>L</a:t>
                      </a:r>
                      <a:r>
                        <a:rPr kumimoji="0" lang="en-US" sz="1100" b="1" i="0" u="none" strike="noStrike" cap="none" normalizeH="0" baseline="0" dirty="0" smtClean="0">
                          <a:ln>
                            <a:noFill/>
                          </a:ln>
                          <a:solidFill>
                            <a:schemeClr val="tx1"/>
                          </a:solidFill>
                          <a:effectLst/>
                          <a:latin typeface="Arial Narrow" pitchFamily="34" charset="0"/>
                        </a:rPr>
                        <a:t>o</a:t>
                      </a:r>
                      <a:r>
                        <a:rPr kumimoji="0" lang="el-GR" sz="1100" b="1" i="0" u="none" strike="noStrike" cap="none" normalizeH="0" baseline="0" dirty="0" err="1" smtClean="0">
                          <a:ln>
                            <a:noFill/>
                          </a:ln>
                          <a:solidFill>
                            <a:schemeClr val="tx1"/>
                          </a:solidFill>
                          <a:effectLst/>
                          <a:latin typeface="Arial Narrow" pitchFamily="34" charset="0"/>
                        </a:rPr>
                        <a:t>cal</a:t>
                      </a:r>
                      <a:r>
                        <a:rPr kumimoji="0" lang="el-GR" sz="1100" b="1" i="0" u="none" strike="noStrike" cap="none" normalizeH="0" baseline="0" dirty="0" smtClean="0">
                          <a:ln>
                            <a:noFill/>
                          </a:ln>
                          <a:solidFill>
                            <a:schemeClr val="tx1"/>
                          </a:solidFill>
                          <a:effectLst/>
                          <a:latin typeface="Arial Narrow" pitchFamily="34" charset="0"/>
                        </a:rPr>
                        <a:t> </a:t>
                      </a:r>
                      <a:r>
                        <a:rPr kumimoji="0" lang="el-GR" sz="1100" b="1" i="0" u="none" strike="noStrike" cap="none" normalizeH="0" baseline="0" dirty="0" err="1" smtClean="0">
                          <a:ln>
                            <a:noFill/>
                          </a:ln>
                          <a:solidFill>
                            <a:schemeClr val="tx1"/>
                          </a:solidFill>
                          <a:effectLst/>
                          <a:latin typeface="Arial Narrow" pitchFamily="34" charset="0"/>
                        </a:rPr>
                        <a:t>sessions</a:t>
                      </a:r>
                      <a:r>
                        <a:rPr kumimoji="0" lang="el-GR" sz="1100" b="1" i="0" u="none" strike="noStrike" cap="none" normalizeH="0" baseline="0" dirty="0" smtClean="0">
                          <a:ln>
                            <a:noFill/>
                          </a:ln>
                          <a:solidFill>
                            <a:schemeClr val="tx1"/>
                          </a:solidFill>
                          <a:effectLst/>
                          <a:latin typeface="Arial Narrow" pitchFamily="34" charset="0"/>
                        </a:rPr>
                        <a:t> </a:t>
                      </a:r>
                      <a:r>
                        <a:rPr kumimoji="0" lang="el-GR" sz="1100" b="1" i="0" u="none" strike="noStrike" cap="none" normalizeH="0" baseline="0" dirty="0" err="1" smtClean="0">
                          <a:ln>
                            <a:noFill/>
                          </a:ln>
                          <a:solidFill>
                            <a:schemeClr val="tx1"/>
                          </a:solidFill>
                          <a:effectLst/>
                          <a:latin typeface="Arial Narrow" pitchFamily="34" charset="0"/>
                        </a:rPr>
                        <a:t>of</a:t>
                      </a:r>
                      <a:r>
                        <a:rPr kumimoji="0" lang="el-GR" sz="1100" b="1" i="0" u="none" strike="noStrike" cap="none" normalizeH="0" baseline="0" dirty="0" smtClean="0">
                          <a:ln>
                            <a:noFill/>
                          </a:ln>
                          <a:solidFill>
                            <a:schemeClr val="tx1"/>
                          </a:solidFill>
                          <a:effectLst/>
                          <a:latin typeface="Arial Narrow" pitchFamily="34" charset="0"/>
                        </a:rPr>
                        <a:t> </a:t>
                      </a:r>
                      <a:r>
                        <a:rPr kumimoji="0" lang="el-GR" sz="1100" b="1" i="0" u="none" strike="noStrike" cap="none" normalizeH="0" baseline="0" dirty="0" err="1" smtClean="0">
                          <a:ln>
                            <a:noFill/>
                          </a:ln>
                          <a:solidFill>
                            <a:schemeClr val="tx1"/>
                          </a:solidFill>
                          <a:effectLst/>
                          <a:latin typeface="Arial Narrow" pitchFamily="34" charset="0"/>
                        </a:rPr>
                        <a:t>exercise</a:t>
                      </a:r>
                      <a:r>
                        <a:rPr kumimoji="0" lang="el-GR" sz="1100" b="0" i="0" u="none" strike="noStrike" cap="none" normalizeH="0" baseline="0" dirty="0" smtClean="0">
                          <a:ln>
                            <a:noFill/>
                          </a:ln>
                          <a:solidFill>
                            <a:schemeClr val="tx1"/>
                          </a:solidFill>
                          <a:effectLst/>
                          <a:latin typeface="Arial Narrow" pitchFamily="34" charset="0"/>
                        </a:rPr>
                        <a:t>. (2-3 </a:t>
                      </a:r>
                      <a:r>
                        <a:rPr kumimoji="0" lang="el-GR" sz="1100" b="0" i="0" u="none" strike="noStrike" cap="none" normalizeH="0" baseline="0" dirty="0" err="1" smtClean="0">
                          <a:ln>
                            <a:noFill/>
                          </a:ln>
                          <a:solidFill>
                            <a:schemeClr val="tx1"/>
                          </a:solidFill>
                          <a:effectLst/>
                          <a:latin typeface="Arial Narrow" pitchFamily="34" charset="0"/>
                        </a:rPr>
                        <a:t>times</a:t>
                      </a:r>
                      <a:r>
                        <a:rPr kumimoji="0" lang="el-GR" sz="1100" b="0" i="0" u="none" strike="noStrike" cap="none" normalizeH="0" baseline="0" dirty="0" smtClean="0">
                          <a:ln>
                            <a:noFill/>
                          </a:ln>
                          <a:solidFill>
                            <a:schemeClr val="tx1"/>
                          </a:solidFill>
                          <a:effectLst/>
                          <a:latin typeface="Arial Narrow" pitchFamily="34" charset="0"/>
                        </a:rPr>
                        <a:t> a </a:t>
                      </a:r>
                      <a:r>
                        <a:rPr kumimoji="0" lang="el-GR" sz="1100" b="0" i="0" u="none" strike="noStrike" cap="none" normalizeH="0" baseline="0" dirty="0" err="1" smtClean="0">
                          <a:ln>
                            <a:noFill/>
                          </a:ln>
                          <a:solidFill>
                            <a:schemeClr val="tx1"/>
                          </a:solidFill>
                          <a:effectLst/>
                          <a:latin typeface="Arial Narrow" pitchFamily="34" charset="0"/>
                        </a:rPr>
                        <a:t>week</a:t>
                      </a:r>
                      <a:r>
                        <a:rPr kumimoji="0" lang="el-GR" sz="1100" b="0" i="0" u="none" strike="noStrike" cap="none" normalizeH="0" baseline="0" dirty="0" smtClean="0">
                          <a:ln>
                            <a:noFill/>
                          </a:ln>
                          <a:solidFill>
                            <a:schemeClr val="tx1"/>
                          </a:solidFill>
                          <a:effectLst/>
                          <a:latin typeface="Arial Narrow" pitchFamily="34" charset="0"/>
                        </a:rPr>
                        <a:t>). </a:t>
                      </a:r>
                      <a:r>
                        <a:rPr kumimoji="0" lang="en-GB" sz="1100" b="0" i="0" u="none" strike="noStrike" cap="none" normalizeH="0" baseline="0" dirty="0" smtClean="0">
                          <a:ln>
                            <a:noFill/>
                          </a:ln>
                          <a:solidFill>
                            <a:schemeClr val="tx1"/>
                          </a:solidFill>
                          <a:effectLst/>
                          <a:latin typeface="Arial Narrow" pitchFamily="34" charset="0"/>
                        </a:rPr>
                        <a:t>Targets adults, specially the senior population, of the Municipality of  </a:t>
                      </a:r>
                      <a:r>
                        <a:rPr kumimoji="0" lang="en-GB" sz="1100" b="0" i="0" u="none" strike="noStrike" cap="none" normalizeH="0" baseline="0" dirty="0" err="1" smtClean="0">
                          <a:ln>
                            <a:noFill/>
                          </a:ln>
                          <a:solidFill>
                            <a:schemeClr val="tx1"/>
                          </a:solidFill>
                          <a:effectLst/>
                          <a:latin typeface="Arial Narrow" pitchFamily="34" charset="0"/>
                        </a:rPr>
                        <a:t>Tondela</a:t>
                      </a:r>
                      <a:r>
                        <a:rPr kumimoji="0" lang="en-GB" sz="1100" b="0" i="0" u="none" strike="noStrike" cap="none" normalizeH="0" baseline="0" dirty="0" smtClean="0">
                          <a:ln>
                            <a:noFill/>
                          </a:ln>
                          <a:solidFill>
                            <a:schemeClr val="tx1"/>
                          </a:solidFill>
                          <a:effectLst/>
                          <a:latin typeface="Arial Narrow" pitchFamily="34" charset="0"/>
                        </a:rPr>
                        <a:t>.</a:t>
                      </a:r>
                      <a:r>
                        <a:rPr kumimoji="0" lang="el-GR" sz="1100" b="0" i="0" u="none" strike="noStrike" cap="none" normalizeH="0" baseline="0" dirty="0" smtClean="0">
                          <a:ln>
                            <a:noFill/>
                          </a:ln>
                          <a:solidFill>
                            <a:schemeClr val="tx1"/>
                          </a:solidFill>
                          <a:effectLst/>
                          <a:latin typeface="Arial Narrow" pitchFamily="34" charset="0"/>
                        </a:rPr>
                        <a:t> </a:t>
                      </a:r>
                      <a:endParaRPr kumimoji="0" lang="en-US" sz="1100" b="0" i="0" u="none" strike="noStrike" cap="none" normalizeH="0" baseline="0" dirty="0" smtClean="0">
                        <a:ln>
                          <a:noFill/>
                        </a:ln>
                        <a:solidFill>
                          <a:schemeClr val="tx1"/>
                        </a:solidFill>
                        <a:effectLst/>
                        <a:latin typeface="Arial Narrow"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100" b="0" i="0" u="none" strike="noStrike" cap="none" normalizeH="0" baseline="0" dirty="0" smtClean="0">
                          <a:ln>
                            <a:noFill/>
                          </a:ln>
                          <a:solidFill>
                            <a:schemeClr val="tx1"/>
                          </a:solidFill>
                          <a:effectLst/>
                          <a:latin typeface="Arial Narrow" pitchFamily="34" charset="0"/>
                        </a:rPr>
                        <a:t/>
                      </a:r>
                      <a:br>
                        <a:rPr kumimoji="0" lang="en-GB" sz="1100" b="0" i="0" u="none" strike="noStrike" cap="none" normalizeH="0" baseline="0" dirty="0" smtClean="0">
                          <a:ln>
                            <a:noFill/>
                          </a:ln>
                          <a:solidFill>
                            <a:schemeClr val="tx1"/>
                          </a:solidFill>
                          <a:effectLst/>
                          <a:latin typeface="Arial Narrow" pitchFamily="34" charset="0"/>
                        </a:rPr>
                      </a:br>
                      <a:r>
                        <a:rPr kumimoji="0" lang="en-GB" sz="1100" b="0" i="0" u="none" strike="noStrike" cap="none" normalizeH="0" baseline="0" dirty="0" smtClean="0">
                          <a:ln>
                            <a:noFill/>
                          </a:ln>
                          <a:solidFill>
                            <a:schemeClr val="tx1"/>
                          </a:solidFill>
                          <a:effectLst/>
                          <a:latin typeface="Arial Narrow" pitchFamily="34" charset="0"/>
                        </a:rPr>
                        <a:t/>
                      </a:r>
                      <a:br>
                        <a:rPr kumimoji="0" lang="en-GB" sz="1100" b="0" i="0" u="none" strike="noStrike" cap="none" normalizeH="0" baseline="0" dirty="0" smtClean="0">
                          <a:ln>
                            <a:noFill/>
                          </a:ln>
                          <a:solidFill>
                            <a:schemeClr val="tx1"/>
                          </a:solidFill>
                          <a:effectLst/>
                          <a:latin typeface="Arial Narrow" pitchFamily="34" charset="0"/>
                        </a:rPr>
                      </a:br>
                      <a:endParaRPr kumimoji="0" lang="en-US" sz="1100" b="0" i="0" u="none" strike="noStrike" cap="none" normalizeH="0" baseline="0" dirty="0" smtClean="0">
                        <a:ln>
                          <a:noFill/>
                        </a:ln>
                        <a:solidFill>
                          <a:schemeClr val="tx1"/>
                        </a:solidFill>
                        <a:effectLst/>
                        <a:latin typeface="Arial Narrow" pitchFamily="34" charset="0"/>
                      </a:endParaRPr>
                    </a:p>
                  </a:txBody>
                  <a:tcPr marT="37920" marB="37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249" name="Group 33"/>
          <p:cNvGraphicFramePr>
            <a:graphicFrameLocks noGrp="1"/>
          </p:cNvGraphicFramePr>
          <p:nvPr>
            <p:ph type="tbl" idx="1"/>
          </p:nvPr>
        </p:nvGraphicFramePr>
        <p:xfrm>
          <a:off x="251520" y="1475854"/>
          <a:ext cx="8712967" cy="3535435"/>
        </p:xfrm>
        <a:graphic>
          <a:graphicData uri="http://schemas.openxmlformats.org/drawingml/2006/table">
            <a:tbl>
              <a:tblPr/>
              <a:tblGrid>
                <a:gridCol w="1079288"/>
                <a:gridCol w="1990281"/>
                <a:gridCol w="5643398"/>
              </a:tblGrid>
              <a:tr h="47795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Narrow" pitchFamily="34" charset="0"/>
                        </a:rPr>
                        <a:t>COUNTRY</a:t>
                      </a:r>
                      <a:endParaRPr kumimoji="0" lang="el-GR" sz="1100" b="1" i="0" u="none" strike="noStrike" cap="none" normalizeH="0" baseline="0" dirty="0" smtClean="0">
                        <a:ln>
                          <a:noFill/>
                        </a:ln>
                        <a:solidFill>
                          <a:schemeClr val="tx1"/>
                        </a:solidFill>
                        <a:effectLst/>
                        <a:latin typeface="Arial Narrow" pitchFamily="34" charset="0"/>
                      </a:endParaRPr>
                    </a:p>
                  </a:txBody>
                  <a:tcPr marT="37920" marB="379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smtClean="0">
                          <a:ln>
                            <a:noFill/>
                          </a:ln>
                          <a:solidFill>
                            <a:schemeClr val="tx1"/>
                          </a:solidFill>
                          <a:effectLst/>
                          <a:latin typeface="Arial Narrow" pitchFamily="34" charset="0"/>
                        </a:rPr>
                        <a:t>TITLE &amp; TYPE</a:t>
                      </a:r>
                      <a:endParaRPr kumimoji="0" lang="el-GR" sz="1100" b="1" i="0" u="none" strike="noStrike" cap="none" normalizeH="0" baseline="0" smtClean="0">
                        <a:ln>
                          <a:noFill/>
                        </a:ln>
                        <a:solidFill>
                          <a:schemeClr val="tx1"/>
                        </a:solidFill>
                        <a:effectLst/>
                        <a:latin typeface="Arial Narrow" pitchFamily="34" charset="0"/>
                      </a:endParaRPr>
                    </a:p>
                  </a:txBody>
                  <a:tcPr marT="37920" marB="37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smtClean="0">
                          <a:ln>
                            <a:noFill/>
                          </a:ln>
                          <a:solidFill>
                            <a:schemeClr val="tx1"/>
                          </a:solidFill>
                          <a:effectLst/>
                          <a:latin typeface="Arial Narrow" pitchFamily="34" charset="0"/>
                        </a:rPr>
                        <a:t>Brief description</a:t>
                      </a:r>
                      <a:endParaRPr kumimoji="0" lang="el-GR" sz="1100" b="1" i="0" u="none" strike="noStrike" cap="none" normalizeH="0" baseline="0" smtClean="0">
                        <a:ln>
                          <a:noFill/>
                        </a:ln>
                        <a:solidFill>
                          <a:schemeClr val="tx1"/>
                        </a:solidFill>
                        <a:effectLst/>
                        <a:latin typeface="Arial Narrow" pitchFamily="34" charset="0"/>
                      </a:endParaRPr>
                    </a:p>
                  </a:txBody>
                  <a:tcPr marT="37920" marB="37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10488">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100" b="1" i="0" u="none" strike="noStrike" cap="none" normalizeH="0" baseline="0" dirty="0" smtClean="0">
                          <a:ln>
                            <a:noFill/>
                          </a:ln>
                          <a:solidFill>
                            <a:srgbClr val="000000"/>
                          </a:solidFill>
                          <a:effectLst/>
                          <a:latin typeface="Arial Narrow" pitchFamily="34" charset="0"/>
                          <a:cs typeface="Times New Roman" pitchFamily="18" charset="0"/>
                        </a:rPr>
                        <a:t>UK </a:t>
                      </a:r>
                    </a:p>
                  </a:txBody>
                  <a:tcPr marT="37920" marB="379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100" b="1" i="0" u="none" strike="noStrike" cap="none" normalizeH="0" baseline="0" dirty="0" err="1" smtClean="0">
                          <a:ln>
                            <a:noFill/>
                          </a:ln>
                          <a:solidFill>
                            <a:srgbClr val="000000"/>
                          </a:solidFill>
                          <a:effectLst/>
                          <a:latin typeface="Arial Narrow" pitchFamily="34" charset="0"/>
                          <a:cs typeface="Times New Roman" pitchFamily="18" charset="0"/>
                        </a:rPr>
                        <a:t>INTERVENTION_Well</a:t>
                      </a:r>
                      <a:r>
                        <a:rPr kumimoji="0" lang="el-GR" sz="1100" b="1" i="0" u="none" strike="noStrike" cap="none" normalizeH="0" baseline="0" dirty="0" smtClean="0">
                          <a:ln>
                            <a:noFill/>
                          </a:ln>
                          <a:solidFill>
                            <a:srgbClr val="000000"/>
                          </a:solidFill>
                          <a:effectLst/>
                          <a:latin typeface="Arial Narrow" pitchFamily="34" charset="0"/>
                          <a:cs typeface="Times New Roman" pitchFamily="18" charset="0"/>
                        </a:rPr>
                        <a:t> </a:t>
                      </a:r>
                      <a:r>
                        <a:rPr kumimoji="0" lang="el-GR" sz="1100" b="1" i="0" u="none" strike="noStrike" cap="none" normalizeH="0" baseline="0" dirty="0" err="1" smtClean="0">
                          <a:ln>
                            <a:noFill/>
                          </a:ln>
                          <a:solidFill>
                            <a:srgbClr val="000000"/>
                          </a:solidFill>
                          <a:effectLst/>
                          <a:latin typeface="Arial Narrow" pitchFamily="34" charset="0"/>
                          <a:cs typeface="Times New Roman" pitchFamily="18" charset="0"/>
                        </a:rPr>
                        <a:t>London</a:t>
                      </a:r>
                      <a:endParaRPr kumimoji="0" lang="el-GR" sz="1100" b="1" i="0" u="none" strike="noStrike" cap="none" normalizeH="0" baseline="0" dirty="0" smtClean="0">
                        <a:ln>
                          <a:noFill/>
                        </a:ln>
                        <a:solidFill>
                          <a:srgbClr val="000000"/>
                        </a:solidFill>
                        <a:effectLst/>
                        <a:latin typeface="Arial Narrow" pitchFamily="34" charset="0"/>
                        <a:cs typeface="Times New Roman" pitchFamily="18" charset="0"/>
                      </a:endParaRPr>
                    </a:p>
                  </a:txBody>
                  <a:tcPr marT="37920" marB="37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100" b="0" i="0" u="none" strike="noStrike" cap="none" normalizeH="0" baseline="0" dirty="0" smtClean="0">
                          <a:ln>
                            <a:noFill/>
                          </a:ln>
                          <a:solidFill>
                            <a:srgbClr val="000000"/>
                          </a:solidFill>
                          <a:effectLst/>
                          <a:latin typeface="Arial Narrow" pitchFamily="34" charset="0"/>
                          <a:cs typeface="Times New Roman" pitchFamily="18" charset="0"/>
                        </a:rPr>
                        <a:t>AIMS:</a:t>
                      </a:r>
                      <a:br>
                        <a:rPr kumimoji="0" lang="en-GB" sz="1100" b="0" i="0" u="none" strike="noStrike" cap="none" normalizeH="0" baseline="0" dirty="0" smtClean="0">
                          <a:ln>
                            <a:noFill/>
                          </a:ln>
                          <a:solidFill>
                            <a:srgbClr val="000000"/>
                          </a:solidFill>
                          <a:effectLst/>
                          <a:latin typeface="Arial Narrow" pitchFamily="34" charset="0"/>
                          <a:cs typeface="Times New Roman" pitchFamily="18" charset="0"/>
                        </a:rPr>
                      </a:br>
                      <a:r>
                        <a:rPr kumimoji="0" lang="el-GR" sz="1100" b="1" i="0" u="none" strike="noStrike" cap="none" normalizeH="0" baseline="0" dirty="0" smtClean="0">
                          <a:ln>
                            <a:noFill/>
                          </a:ln>
                          <a:solidFill>
                            <a:srgbClr val="000000"/>
                          </a:solidFill>
                          <a:effectLst/>
                          <a:latin typeface="Arial Narrow" pitchFamily="34" charset="0"/>
                          <a:cs typeface="Times New Roman" pitchFamily="18" charset="0"/>
                        </a:rPr>
                        <a:t>- </a:t>
                      </a:r>
                      <a:r>
                        <a:rPr kumimoji="0" lang="en-GB" sz="1100" b="1" i="0" u="none" strike="noStrike" cap="none" normalizeH="0" baseline="0" dirty="0" smtClean="0">
                          <a:ln>
                            <a:noFill/>
                          </a:ln>
                          <a:solidFill>
                            <a:srgbClr val="000000"/>
                          </a:solidFill>
                          <a:effectLst/>
                          <a:latin typeface="Arial Narrow" pitchFamily="34" charset="0"/>
                          <a:cs typeface="Times New Roman" pitchFamily="18" charset="0"/>
                        </a:rPr>
                        <a:t>Increase levels of healthy eating, physical activity and mental health, especially among those who have experienced barriers to accessing services in the past.</a:t>
                      </a:r>
                      <a:r>
                        <a:rPr kumimoji="0" lang="en-GB" sz="1100" b="0" i="0" u="none" strike="noStrike" cap="none" normalizeH="0" baseline="0" dirty="0" smtClean="0">
                          <a:ln>
                            <a:noFill/>
                          </a:ln>
                          <a:solidFill>
                            <a:srgbClr val="000000"/>
                          </a:solidFill>
                          <a:effectLst/>
                          <a:latin typeface="Arial Narrow" pitchFamily="34" charset="0"/>
                          <a:cs typeface="Times New Roman" pitchFamily="18" charset="0"/>
                        </a:rPr>
                        <a:t/>
                      </a:r>
                      <a:br>
                        <a:rPr kumimoji="0" lang="en-GB" sz="1100" b="0" i="0" u="none" strike="noStrike" cap="none" normalizeH="0" baseline="0" dirty="0" smtClean="0">
                          <a:ln>
                            <a:noFill/>
                          </a:ln>
                          <a:solidFill>
                            <a:srgbClr val="000000"/>
                          </a:solidFill>
                          <a:effectLst/>
                          <a:latin typeface="Arial Narrow" pitchFamily="34" charset="0"/>
                          <a:cs typeface="Times New Roman" pitchFamily="18" charset="0"/>
                        </a:rPr>
                      </a:br>
                      <a:r>
                        <a:rPr kumimoji="0" lang="el-GR" sz="1100" b="0" i="0" u="none" strike="noStrike" cap="none" normalizeH="0" baseline="0" dirty="0" smtClean="0">
                          <a:ln>
                            <a:noFill/>
                          </a:ln>
                          <a:solidFill>
                            <a:srgbClr val="000000"/>
                          </a:solidFill>
                          <a:effectLst/>
                          <a:latin typeface="Arial Narrow" pitchFamily="34" charset="0"/>
                          <a:cs typeface="Times New Roman" pitchFamily="18" charset="0"/>
                        </a:rPr>
                        <a:t>-</a:t>
                      </a:r>
                      <a:r>
                        <a:rPr kumimoji="0" lang="en-GB" sz="1100" b="0" i="0" u="none" strike="noStrike" cap="none" normalizeH="0" baseline="0" dirty="0" smtClean="0">
                          <a:ln>
                            <a:noFill/>
                          </a:ln>
                          <a:solidFill>
                            <a:srgbClr val="000000"/>
                          </a:solidFill>
                          <a:effectLst/>
                          <a:latin typeface="Arial Narrow" pitchFamily="34" charset="0"/>
                          <a:cs typeface="Times New Roman" pitchFamily="18" charset="0"/>
                        </a:rPr>
                        <a:t>Increase levels of responsiveness of local service deliverers to community need.</a:t>
                      </a:r>
                      <a:br>
                        <a:rPr kumimoji="0" lang="en-GB" sz="1100" b="0" i="0" u="none" strike="noStrike" cap="none" normalizeH="0" baseline="0" dirty="0" smtClean="0">
                          <a:ln>
                            <a:noFill/>
                          </a:ln>
                          <a:solidFill>
                            <a:srgbClr val="000000"/>
                          </a:solidFill>
                          <a:effectLst/>
                          <a:latin typeface="Arial Narrow" pitchFamily="34" charset="0"/>
                          <a:cs typeface="Times New Roman" pitchFamily="18" charset="0"/>
                        </a:rPr>
                      </a:br>
                      <a:r>
                        <a:rPr kumimoji="0" lang="el-GR" sz="1100" b="0" i="0" u="none" strike="noStrike" cap="none" normalizeH="0" baseline="0" dirty="0" smtClean="0">
                          <a:ln>
                            <a:noFill/>
                          </a:ln>
                          <a:solidFill>
                            <a:srgbClr val="000000"/>
                          </a:solidFill>
                          <a:effectLst/>
                          <a:latin typeface="Arial Narrow" pitchFamily="34" charset="0"/>
                          <a:cs typeface="Times New Roman" pitchFamily="18" charset="0"/>
                        </a:rPr>
                        <a:t>- </a:t>
                      </a:r>
                      <a:r>
                        <a:rPr kumimoji="0" lang="en-GB" sz="1100" b="0" i="0" u="none" strike="noStrike" cap="none" normalizeH="0" baseline="0" dirty="0" smtClean="0">
                          <a:ln>
                            <a:noFill/>
                          </a:ln>
                          <a:solidFill>
                            <a:srgbClr val="000000"/>
                          </a:solidFill>
                          <a:effectLst/>
                          <a:latin typeface="Arial Narrow" pitchFamily="34" charset="0"/>
                          <a:cs typeface="Times New Roman" pitchFamily="18" charset="0"/>
                        </a:rPr>
                        <a:t>Build the knowledge and skills of local residents and communities in order to improve their own wellbeing and </a:t>
                      </a:r>
                      <a:r>
                        <a:rPr kumimoji="0" lang="en-GB" sz="1100" b="1" i="0" u="none" strike="noStrike" cap="none" normalizeH="0" baseline="0" dirty="0" smtClean="0">
                          <a:ln>
                            <a:noFill/>
                          </a:ln>
                          <a:solidFill>
                            <a:srgbClr val="000000"/>
                          </a:solidFill>
                          <a:effectLst/>
                          <a:latin typeface="Arial Narrow" pitchFamily="34" charset="0"/>
                          <a:cs typeface="Times New Roman" pitchFamily="18" charset="0"/>
                        </a:rPr>
                        <a:t>promote a sense of community.</a:t>
                      </a:r>
                      <a:r>
                        <a:rPr kumimoji="0" lang="en-GB" sz="1100" b="0" i="0" u="none" strike="noStrike" cap="none" normalizeH="0" baseline="0" dirty="0" smtClean="0">
                          <a:ln>
                            <a:noFill/>
                          </a:ln>
                          <a:solidFill>
                            <a:srgbClr val="000000"/>
                          </a:solidFill>
                          <a:effectLst/>
                          <a:latin typeface="Arial Narrow" pitchFamily="34" charset="0"/>
                          <a:cs typeface="Times New Roman" pitchFamily="18" charset="0"/>
                        </a:rPr>
                        <a:t/>
                      </a:r>
                      <a:br>
                        <a:rPr kumimoji="0" lang="en-GB" sz="1100" b="0" i="0" u="none" strike="noStrike" cap="none" normalizeH="0" baseline="0" dirty="0" smtClean="0">
                          <a:ln>
                            <a:noFill/>
                          </a:ln>
                          <a:solidFill>
                            <a:srgbClr val="000000"/>
                          </a:solidFill>
                          <a:effectLst/>
                          <a:latin typeface="Arial Narrow" pitchFamily="34" charset="0"/>
                          <a:cs typeface="Times New Roman" pitchFamily="18" charset="0"/>
                        </a:rPr>
                      </a:br>
                      <a:r>
                        <a:rPr kumimoji="0" lang="el-GR" sz="1100" b="0" i="0" u="none" strike="noStrike" cap="none" normalizeH="0" baseline="0" dirty="0" smtClean="0">
                          <a:ln>
                            <a:noFill/>
                          </a:ln>
                          <a:solidFill>
                            <a:srgbClr val="000000"/>
                          </a:solidFill>
                          <a:effectLst/>
                          <a:latin typeface="Arial Narrow" pitchFamily="34" charset="0"/>
                          <a:cs typeface="Times New Roman" pitchFamily="18" charset="0"/>
                        </a:rPr>
                        <a:t>- </a:t>
                      </a:r>
                      <a:r>
                        <a:rPr kumimoji="0" lang="en-GB" sz="1100" b="0" i="0" u="none" strike="noStrike" cap="none" normalizeH="0" baseline="0" dirty="0" smtClean="0">
                          <a:ln>
                            <a:noFill/>
                          </a:ln>
                          <a:solidFill>
                            <a:srgbClr val="000000"/>
                          </a:solidFill>
                          <a:effectLst/>
                          <a:latin typeface="Arial Narrow" pitchFamily="34" charset="0"/>
                          <a:cs typeface="Times New Roman" pitchFamily="18" charset="0"/>
                        </a:rPr>
                        <a:t>Achieve leverage on existing services - making them more responsive to local needs.</a:t>
                      </a:r>
                      <a:br>
                        <a:rPr kumimoji="0" lang="en-GB" sz="1100" b="0" i="0" u="none" strike="noStrike" cap="none" normalizeH="0" baseline="0" dirty="0" smtClean="0">
                          <a:ln>
                            <a:noFill/>
                          </a:ln>
                          <a:solidFill>
                            <a:srgbClr val="000000"/>
                          </a:solidFill>
                          <a:effectLst/>
                          <a:latin typeface="Arial Narrow" pitchFamily="34" charset="0"/>
                          <a:cs typeface="Times New Roman" pitchFamily="18" charset="0"/>
                        </a:rPr>
                      </a:br>
                      <a:r>
                        <a:rPr kumimoji="0" lang="el-GR" sz="1100" b="0" i="0" u="none" strike="noStrike" cap="none" normalizeH="0" baseline="0" dirty="0" smtClean="0">
                          <a:ln>
                            <a:noFill/>
                          </a:ln>
                          <a:solidFill>
                            <a:srgbClr val="000000"/>
                          </a:solidFill>
                          <a:effectLst/>
                          <a:latin typeface="Arial Narrow" pitchFamily="34" charset="0"/>
                          <a:cs typeface="Times New Roman" pitchFamily="18" charset="0"/>
                        </a:rPr>
                        <a:t>- </a:t>
                      </a:r>
                      <a:r>
                        <a:rPr kumimoji="0" lang="en-GB" sz="1100" b="0" i="0" u="none" strike="noStrike" cap="none" normalizeH="0" baseline="0" dirty="0" smtClean="0">
                          <a:ln>
                            <a:noFill/>
                          </a:ln>
                          <a:solidFill>
                            <a:srgbClr val="000000"/>
                          </a:solidFill>
                          <a:effectLst/>
                          <a:latin typeface="Arial Narrow" pitchFamily="34" charset="0"/>
                          <a:cs typeface="Times New Roman" pitchFamily="18" charset="0"/>
                        </a:rPr>
                        <a:t>Help build ambition and aspiration in communities by empowering people to take up services and make small changes.</a:t>
                      </a:r>
                      <a:br>
                        <a:rPr kumimoji="0" lang="en-GB" sz="1100" b="0" i="0" u="none" strike="noStrike" cap="none" normalizeH="0" baseline="0" dirty="0" smtClean="0">
                          <a:ln>
                            <a:noFill/>
                          </a:ln>
                          <a:solidFill>
                            <a:srgbClr val="000000"/>
                          </a:solidFill>
                          <a:effectLst/>
                          <a:latin typeface="Arial Narrow" pitchFamily="34" charset="0"/>
                          <a:cs typeface="Times New Roman" pitchFamily="18" charset="0"/>
                        </a:rPr>
                      </a:br>
                      <a:r>
                        <a:rPr kumimoji="0" lang="el-GR" sz="1100" b="0" i="0" u="none" strike="noStrike" cap="none" normalizeH="0" baseline="0" dirty="0" smtClean="0">
                          <a:ln>
                            <a:noFill/>
                          </a:ln>
                          <a:solidFill>
                            <a:srgbClr val="000000"/>
                          </a:solidFill>
                          <a:effectLst/>
                          <a:latin typeface="Arial Narrow" pitchFamily="34" charset="0"/>
                          <a:cs typeface="Times New Roman" pitchFamily="18" charset="0"/>
                        </a:rPr>
                        <a:t>- </a:t>
                      </a:r>
                      <a:r>
                        <a:rPr kumimoji="0" lang="en-GB" sz="1100" b="0" i="0" u="none" strike="noStrike" cap="none" normalizeH="0" baseline="0" dirty="0" smtClean="0">
                          <a:ln>
                            <a:noFill/>
                          </a:ln>
                          <a:solidFill>
                            <a:srgbClr val="000000"/>
                          </a:solidFill>
                          <a:effectLst/>
                          <a:latin typeface="Arial Narrow" pitchFamily="34" charset="0"/>
                          <a:cs typeface="Times New Roman" pitchFamily="18" charset="0"/>
                        </a:rPr>
                        <a:t>Help make the community engage more meaningfully by mobilising participants who would not otherwise take part.</a:t>
                      </a:r>
                      <a:endParaRPr kumimoji="0" lang="el-GR" sz="1100" b="0" i="0" u="none" strike="noStrike" cap="none" normalizeH="0" baseline="0" dirty="0" smtClean="0">
                        <a:ln>
                          <a:noFill/>
                        </a:ln>
                        <a:solidFill>
                          <a:srgbClr val="000000"/>
                        </a:solidFill>
                        <a:effectLst/>
                        <a:latin typeface="Arial Narrow" pitchFamily="34" charset="0"/>
                        <a:cs typeface="Times New Roman" pitchFamily="18" charset="0"/>
                      </a:endParaRPr>
                    </a:p>
                  </a:txBody>
                  <a:tcPr marT="37920" marB="37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7603">
                <a:tc vMerge="1">
                  <a:txBody>
                    <a:bodyPr/>
                    <a:lstStyle/>
                    <a:p>
                      <a:endParaRPr lang="el-GR"/>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100" b="1" i="0" u="none" strike="noStrike" cap="none" normalizeH="0" baseline="0" dirty="0" smtClean="0">
                          <a:ln>
                            <a:noFill/>
                          </a:ln>
                          <a:solidFill>
                            <a:srgbClr val="000000"/>
                          </a:solidFill>
                          <a:effectLst/>
                          <a:latin typeface="Arial Narrow" pitchFamily="34" charset="0"/>
                          <a:cs typeface="Times New Roman" pitchFamily="18" charset="0"/>
                        </a:rPr>
                        <a:t>INTERVENTION_ NHS </a:t>
                      </a:r>
                      <a:r>
                        <a:rPr kumimoji="0" lang="el-GR" sz="1100" b="1" i="0" u="none" strike="noStrike" cap="none" normalizeH="0" baseline="0" dirty="0" err="1" smtClean="0">
                          <a:ln>
                            <a:noFill/>
                          </a:ln>
                          <a:solidFill>
                            <a:srgbClr val="000000"/>
                          </a:solidFill>
                          <a:effectLst/>
                          <a:latin typeface="Arial Narrow" pitchFamily="34" charset="0"/>
                          <a:cs typeface="Times New Roman" pitchFamily="18" charset="0"/>
                        </a:rPr>
                        <a:t>Smoking</a:t>
                      </a:r>
                      <a:r>
                        <a:rPr kumimoji="0" lang="el-GR" sz="1100" b="1" i="0" u="none" strike="noStrike" cap="none" normalizeH="0" baseline="0" dirty="0" smtClean="0">
                          <a:ln>
                            <a:noFill/>
                          </a:ln>
                          <a:solidFill>
                            <a:srgbClr val="000000"/>
                          </a:solidFill>
                          <a:effectLst/>
                          <a:latin typeface="Arial Narrow" pitchFamily="34" charset="0"/>
                          <a:cs typeface="Times New Roman" pitchFamily="18" charset="0"/>
                        </a:rPr>
                        <a:t> </a:t>
                      </a:r>
                      <a:r>
                        <a:rPr kumimoji="0" lang="el-GR" sz="1100" b="1" i="0" u="none" strike="noStrike" cap="none" normalizeH="0" baseline="0" dirty="0" err="1" smtClean="0">
                          <a:ln>
                            <a:noFill/>
                          </a:ln>
                          <a:solidFill>
                            <a:srgbClr val="000000"/>
                          </a:solidFill>
                          <a:effectLst/>
                          <a:latin typeface="Arial Narrow" pitchFamily="34" charset="0"/>
                          <a:cs typeface="Times New Roman" pitchFamily="18" charset="0"/>
                        </a:rPr>
                        <a:t>Cessation</a:t>
                      </a:r>
                      <a:r>
                        <a:rPr kumimoji="0" lang="el-GR" sz="1100" b="1" i="0" u="none" strike="noStrike" cap="none" normalizeH="0" baseline="0" dirty="0" smtClean="0">
                          <a:ln>
                            <a:noFill/>
                          </a:ln>
                          <a:solidFill>
                            <a:srgbClr val="000000"/>
                          </a:solidFill>
                          <a:effectLst/>
                          <a:latin typeface="Arial Narrow" pitchFamily="34" charset="0"/>
                          <a:cs typeface="Times New Roman" pitchFamily="18" charset="0"/>
                        </a:rPr>
                        <a:t> </a:t>
                      </a:r>
                      <a:r>
                        <a:rPr kumimoji="0" lang="el-GR" sz="1100" b="1" i="0" u="none" strike="noStrike" cap="none" normalizeH="0" baseline="0" dirty="0" err="1" smtClean="0">
                          <a:ln>
                            <a:noFill/>
                          </a:ln>
                          <a:solidFill>
                            <a:srgbClr val="000000"/>
                          </a:solidFill>
                          <a:effectLst/>
                          <a:latin typeface="Arial Narrow" pitchFamily="34" charset="0"/>
                          <a:cs typeface="Times New Roman" pitchFamily="18" charset="0"/>
                        </a:rPr>
                        <a:t>Services</a:t>
                      </a:r>
                      <a:r>
                        <a:rPr kumimoji="0" lang="el-GR" sz="1100" b="1" i="0" u="none" strike="noStrike" cap="none" normalizeH="0" baseline="0" dirty="0" smtClean="0">
                          <a:ln>
                            <a:noFill/>
                          </a:ln>
                          <a:solidFill>
                            <a:srgbClr val="000000"/>
                          </a:solidFill>
                          <a:effectLst/>
                          <a:latin typeface="Arial Narrow" pitchFamily="34" charset="0"/>
                          <a:cs typeface="Times New Roman" pitchFamily="18" charset="0"/>
                        </a:rPr>
                        <a:t> </a:t>
                      </a:r>
                    </a:p>
                  </a:txBody>
                  <a:tcPr marT="37920" marB="37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100" b="0" i="0" u="none" strike="noStrike" cap="none" normalizeH="0" baseline="0" dirty="0" smtClean="0">
                          <a:ln>
                            <a:noFill/>
                          </a:ln>
                          <a:solidFill>
                            <a:srgbClr val="000000"/>
                          </a:solidFill>
                          <a:effectLst/>
                          <a:latin typeface="Arial Narrow" pitchFamily="34" charset="0"/>
                          <a:cs typeface="Times New Roman" pitchFamily="18" charset="0"/>
                        </a:rPr>
                        <a:t>The aim of the intervention is to stop tobacco smokers from smoking. </a:t>
                      </a:r>
                      <a:r>
                        <a:rPr kumimoji="0" lang="en-GB" sz="1100" b="1" i="0" u="none" strike="noStrike" cap="none" normalizeH="0" baseline="0" dirty="0" smtClean="0">
                          <a:ln>
                            <a:noFill/>
                          </a:ln>
                          <a:solidFill>
                            <a:srgbClr val="000000"/>
                          </a:solidFill>
                          <a:effectLst/>
                          <a:latin typeface="Arial Narrow" pitchFamily="34" charset="0"/>
                          <a:cs typeface="Times New Roman" pitchFamily="18" charset="0"/>
                        </a:rPr>
                        <a:t>Use of trained smoking cessation counsellors who work with groups or individuals.</a:t>
                      </a:r>
                      <a:r>
                        <a:rPr kumimoji="0" lang="el-GR" sz="1100" b="1" i="0" u="none" strike="noStrike" cap="none" normalizeH="0" baseline="0" dirty="0" smtClean="0">
                          <a:ln>
                            <a:noFill/>
                          </a:ln>
                          <a:solidFill>
                            <a:srgbClr val="000000"/>
                          </a:solidFill>
                          <a:effectLst/>
                          <a:latin typeface="Arial Narrow" pitchFamily="34" charset="0"/>
                          <a:cs typeface="Times New Roman" pitchFamily="18" charset="0"/>
                        </a:rPr>
                        <a:t> </a:t>
                      </a:r>
                      <a:r>
                        <a:rPr kumimoji="0" lang="en-GB" sz="1100" b="0" i="0" u="none" strike="noStrike" cap="none" normalizeH="0" baseline="0" dirty="0" smtClean="0">
                          <a:ln>
                            <a:noFill/>
                          </a:ln>
                          <a:solidFill>
                            <a:srgbClr val="000000"/>
                          </a:solidFill>
                          <a:effectLst/>
                          <a:latin typeface="Arial Narrow" pitchFamily="34" charset="0"/>
                          <a:cs typeface="Times New Roman" pitchFamily="18" charset="0"/>
                        </a:rPr>
                        <a:t>The service provision framework employed by smoking cessation clinics was originally based on the </a:t>
                      </a:r>
                      <a:r>
                        <a:rPr kumimoji="0" lang="en-GB" sz="1100" b="0" i="0" u="none" strike="noStrike" cap="none" normalizeH="0" baseline="0" dirty="0" err="1" smtClean="0">
                          <a:ln>
                            <a:noFill/>
                          </a:ln>
                          <a:solidFill>
                            <a:srgbClr val="000000"/>
                          </a:solidFill>
                          <a:effectLst/>
                          <a:latin typeface="Arial Narrow" pitchFamily="34" charset="0"/>
                          <a:cs typeface="Times New Roman" pitchFamily="18" charset="0"/>
                        </a:rPr>
                        <a:t>Maudsley</a:t>
                      </a:r>
                      <a:r>
                        <a:rPr kumimoji="0" lang="en-GB" sz="1100" b="0" i="0" u="none" strike="noStrike" cap="none" normalizeH="0" baseline="0" dirty="0" smtClean="0">
                          <a:ln>
                            <a:noFill/>
                          </a:ln>
                          <a:solidFill>
                            <a:srgbClr val="000000"/>
                          </a:solidFill>
                          <a:effectLst/>
                          <a:latin typeface="Arial Narrow" pitchFamily="34" charset="0"/>
                          <a:cs typeface="Times New Roman" pitchFamily="18" charset="0"/>
                        </a:rPr>
                        <a:t> model, an evidence-based approach to treating dependent smokers.  This approach entails </a:t>
                      </a:r>
                      <a:r>
                        <a:rPr kumimoji="0" lang="en-GB" sz="1100" b="1" i="0" u="none" strike="noStrike" cap="none" normalizeH="0" baseline="0" dirty="0" smtClean="0">
                          <a:ln>
                            <a:noFill/>
                          </a:ln>
                          <a:solidFill>
                            <a:srgbClr val="000000"/>
                          </a:solidFill>
                          <a:effectLst/>
                          <a:latin typeface="Arial Narrow" pitchFamily="34" charset="0"/>
                          <a:cs typeface="Times New Roman" pitchFamily="18" charset="0"/>
                        </a:rPr>
                        <a:t>regular meetings (in a group or on an individual basis) </a:t>
                      </a:r>
                      <a:r>
                        <a:rPr kumimoji="0" lang="en-GB" sz="1100" b="0" i="0" u="none" strike="noStrike" cap="none" normalizeH="0" baseline="0" dirty="0" smtClean="0">
                          <a:ln>
                            <a:noFill/>
                          </a:ln>
                          <a:solidFill>
                            <a:srgbClr val="000000"/>
                          </a:solidFill>
                          <a:effectLst/>
                          <a:latin typeface="Arial Narrow" pitchFamily="34" charset="0"/>
                          <a:cs typeface="Times New Roman" pitchFamily="18" charset="0"/>
                        </a:rPr>
                        <a:t>with a trained adviser using structured, withdrawal-orientated behavioural therapy combined with smoking cessation medications</a:t>
                      </a:r>
                      <a:endParaRPr kumimoji="0" lang="el-GR" sz="1100" b="0" i="0" u="none" strike="noStrike" cap="none" normalizeH="0" baseline="0" dirty="0" smtClean="0">
                        <a:ln>
                          <a:noFill/>
                        </a:ln>
                        <a:solidFill>
                          <a:srgbClr val="000000"/>
                        </a:solidFill>
                        <a:effectLst/>
                        <a:latin typeface="Arial Narrow" pitchFamily="34" charset="0"/>
                        <a:cs typeface="Times New Roman" pitchFamily="18" charset="0"/>
                      </a:endParaRPr>
                    </a:p>
                  </a:txBody>
                  <a:tcPr marT="37920" marB="37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kumimoji="0" lang="en-GB" sz="2400" b="0" i="0" u="none" strike="noStrike" cap="none" normalizeH="0" baseline="0" smtClean="0">
            <a:ln>
              <a:noFill/>
            </a:ln>
            <a:solidFill>
              <a:schemeClr val="bg1"/>
            </a:solidFill>
            <a:effectLst/>
            <a:latin typeface="Times New Roman" pitchFamily="18"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kumimoji="0" lang="en-GB" sz="2400" b="0" i="0" u="none" strike="noStrike" cap="none" normalizeH="0" baseline="0" smtClean="0">
            <a:ln>
              <a:noFill/>
            </a:ln>
            <a:solidFill>
              <a:schemeClr val="bg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kumimoji="0" lang="en-GB" sz="2400" b="0" i="0" u="none" strike="noStrike" cap="none" normalizeH="0" baseline="0" smtClean="0">
            <a:ln>
              <a:noFill/>
            </a:ln>
            <a:solidFill>
              <a:schemeClr val="bg1"/>
            </a:solidFill>
            <a:effectLst/>
            <a:latin typeface="Times New Roman" pitchFamily="18"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kumimoji="0" lang="en-GB" sz="2400" b="0" i="0" u="none" strike="noStrike" cap="none" normalizeH="0" baseline="0" smtClean="0">
            <a:ln>
              <a:noFill/>
            </a:ln>
            <a:solidFill>
              <a:schemeClr val="bg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kumimoji="0" lang="en-GB" sz="2400" b="0" i="0" u="none" strike="noStrike" cap="none" normalizeH="0" baseline="0" smtClean="0">
            <a:ln>
              <a:noFill/>
            </a:ln>
            <a:solidFill>
              <a:schemeClr val="bg1"/>
            </a:solidFill>
            <a:effectLst/>
            <a:latin typeface="Times New Roman" pitchFamily="18"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kumimoji="0" lang="en-GB" sz="2400" b="0" i="0" u="none" strike="noStrike" cap="none" normalizeH="0" baseline="0" smtClean="0">
            <a:ln>
              <a:noFill/>
            </a:ln>
            <a:solidFill>
              <a:schemeClr val="bg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kumimoji="0" lang="en-GB" sz="2400" b="0" i="0" u="none" strike="noStrike" cap="none" normalizeH="0" baseline="0" smtClean="0">
            <a:ln>
              <a:noFill/>
            </a:ln>
            <a:solidFill>
              <a:schemeClr val="bg1"/>
            </a:solidFill>
            <a:effectLst/>
            <a:latin typeface="Times New Roman" pitchFamily="18"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kumimoji="0" lang="en-GB" sz="2400" b="0" i="0" u="none" strike="noStrike" cap="none" normalizeH="0" baseline="0" smtClean="0">
            <a:ln>
              <a:noFill/>
            </a:ln>
            <a:solidFill>
              <a:schemeClr val="bg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1361</Words>
  <Application>Microsoft Office PowerPoint</Application>
  <PresentationFormat>Benutzerdefiniert</PresentationFormat>
  <Paragraphs>131</Paragraphs>
  <Slides>15</Slides>
  <Notes>4</Notes>
  <HiddenSlides>0</HiddenSlides>
  <MMClips>0</MMClips>
  <ScaleCrop>false</ScaleCrop>
  <HeadingPairs>
    <vt:vector size="4" baseType="variant">
      <vt:variant>
        <vt:lpstr>Design</vt:lpstr>
      </vt:variant>
      <vt:variant>
        <vt:i4>4</vt:i4>
      </vt:variant>
      <vt:variant>
        <vt:lpstr>Folientitel</vt:lpstr>
      </vt:variant>
      <vt:variant>
        <vt:i4>15</vt:i4>
      </vt:variant>
    </vt:vector>
  </HeadingPairs>
  <TitlesOfParts>
    <vt:vector size="19" baseType="lpstr">
      <vt:lpstr>Default Design</vt:lpstr>
      <vt:lpstr>Default Design</vt:lpstr>
      <vt:lpstr>Default Design</vt:lpstr>
      <vt:lpstr>Default Design</vt:lpstr>
      <vt:lpstr>PowerPoint-Präsentation</vt:lpstr>
      <vt:lpstr>PowerPoint-Präsentation</vt:lpstr>
      <vt:lpstr>PowerPoint-Präsentation</vt:lpstr>
      <vt:lpstr>PowerPoint-Präsentation</vt:lpstr>
      <vt:lpstr>PowerPoint-Präsentation</vt:lpstr>
      <vt:lpstr>An extended version of the template send – May 10th  </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Anna Gallinat</dc:creator>
  <cp:lastModifiedBy>Schulung-15</cp:lastModifiedBy>
  <cp:revision>152</cp:revision>
  <cp:lastPrinted>1601-01-01T00:00:00Z</cp:lastPrinted>
  <dcterms:created xsi:type="dcterms:W3CDTF">2011-03-25T09:26:56Z</dcterms:created>
  <dcterms:modified xsi:type="dcterms:W3CDTF">2015-05-26T09:45:51Z</dcterms:modified>
</cp:coreProperties>
</file>